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2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80" d="100"/>
          <a:sy n="80" d="100"/>
        </p:scale>
        <p:origin x="-14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69448209948582"/>
          <c:y val="2.6149406909420605E-2"/>
          <c:w val="0.76418374564890446"/>
          <c:h val="0.56635245238894905"/>
        </c:manualLayout>
      </c:layout>
      <c:bar3DChart>
        <c:barDir val="col"/>
        <c:grouping val="clustered"/>
        <c:varyColors val="0"/>
        <c:ser>
          <c:idx val="0"/>
          <c:order val="0"/>
          <c:tx>
            <c:v>2012</c:v>
          </c:tx>
          <c:invertIfNegative val="0"/>
          <c:cat>
            <c:strRef>
              <c:f>Sheet1!$B$5:$B$12</c:f>
              <c:strCache>
                <c:ptCount val="8"/>
                <c:pt idx="0">
                  <c:v>Collection/Non Payment</c:v>
                </c:pt>
                <c:pt idx="1">
                  <c:v>Moved </c:v>
                </c:pt>
                <c:pt idx="2">
                  <c:v>Poor Service</c:v>
                </c:pt>
                <c:pt idx="3">
                  <c:v>Lost to Competition</c:v>
                </c:pt>
                <c:pt idx="4">
                  <c:v>No Longer Using System</c:v>
                </c:pt>
                <c:pt idx="5">
                  <c:v>Sold/Out of Business</c:v>
                </c:pt>
                <c:pt idx="6">
                  <c:v>Financial Difficulties</c:v>
                </c:pt>
                <c:pt idx="7">
                  <c:v>RMR Reduction</c:v>
                </c:pt>
              </c:strCache>
            </c:strRef>
          </c:cat>
          <c:val>
            <c:numRef>
              <c:f>Sheet1!$F$5:$F$12</c:f>
              <c:numCache>
                <c:formatCode>0.0%</c:formatCode>
                <c:ptCount val="8"/>
                <c:pt idx="0">
                  <c:v>0.18568782935914316</c:v>
                </c:pt>
                <c:pt idx="1">
                  <c:v>0.37030250975720003</c:v>
                </c:pt>
                <c:pt idx="2">
                  <c:v>2.7559838544484502E-2</c:v>
                </c:pt>
                <c:pt idx="3">
                  <c:v>0.11424861665716218</c:v>
                </c:pt>
                <c:pt idx="4">
                  <c:v>0.11641038453868688</c:v>
                </c:pt>
                <c:pt idx="5">
                  <c:v>5.1983089851007337E-2</c:v>
                </c:pt>
                <c:pt idx="6">
                  <c:v>6.2788326665357025E-2</c:v>
                </c:pt>
                <c:pt idx="7">
                  <c:v>4.53E-2</c:v>
                </c:pt>
              </c:numCache>
            </c:numRef>
          </c:val>
        </c:ser>
        <c:ser>
          <c:idx val="2"/>
          <c:order val="1"/>
          <c:tx>
            <c:v>2013</c:v>
          </c:tx>
          <c:invertIfNegative val="0"/>
          <c:cat>
            <c:strRef>
              <c:f>Sheet1!$B$5:$B$12</c:f>
              <c:strCache>
                <c:ptCount val="8"/>
                <c:pt idx="0">
                  <c:v>Collection/Non Payment</c:v>
                </c:pt>
                <c:pt idx="1">
                  <c:v>Moved </c:v>
                </c:pt>
                <c:pt idx="2">
                  <c:v>Poor Service</c:v>
                </c:pt>
                <c:pt idx="3">
                  <c:v>Lost to Competition</c:v>
                </c:pt>
                <c:pt idx="4">
                  <c:v>No Longer Using System</c:v>
                </c:pt>
                <c:pt idx="5">
                  <c:v>Sold/Out of Business</c:v>
                </c:pt>
                <c:pt idx="6">
                  <c:v>Financial Difficulties</c:v>
                </c:pt>
                <c:pt idx="7">
                  <c:v>RMR Reduction</c:v>
                </c:pt>
              </c:strCache>
            </c:strRef>
          </c:cat>
          <c:val>
            <c:numRef>
              <c:f>Sheet1!$G$5:$G$12</c:f>
              <c:numCache>
                <c:formatCode>0.0%</c:formatCode>
                <c:ptCount val="8"/>
                <c:pt idx="0">
                  <c:v>0.161</c:v>
                </c:pt>
                <c:pt idx="1">
                  <c:v>0.35599999999999998</c:v>
                </c:pt>
                <c:pt idx="2">
                  <c:v>3.3000000000000002E-2</c:v>
                </c:pt>
                <c:pt idx="3">
                  <c:v>0.14299999999999999</c:v>
                </c:pt>
                <c:pt idx="4">
                  <c:v>0.104</c:v>
                </c:pt>
                <c:pt idx="5">
                  <c:v>3.1E-2</c:v>
                </c:pt>
                <c:pt idx="6">
                  <c:v>9.2999999999999999E-2</c:v>
                </c:pt>
                <c:pt idx="7">
                  <c:v>6.6000000000000003E-2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93498752"/>
        <c:axId val="93512832"/>
        <c:axId val="0"/>
      </c:bar3DChart>
      <c:catAx>
        <c:axId val="93498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93512832"/>
        <c:crosses val="autoZero"/>
        <c:auto val="1"/>
        <c:lblAlgn val="ctr"/>
        <c:lblOffset val="100"/>
        <c:noMultiLvlLbl val="0"/>
      </c:catAx>
      <c:valAx>
        <c:axId val="935128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934987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1967981401643428"/>
          <c:y val="0.44240180679756175"/>
          <c:w val="7.0818096945549733E-2"/>
          <c:h val="0.115196135600106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2931C-4AC1-4A7D-A642-576D02808FF2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EEAB3-0EDE-4FDA-A389-85C09F67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0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EF71-7F67-4DC8-A62E-26F167DFF40A}" type="datetime1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99D5-3216-49D9-8E80-64D31462AAA9}" type="datetime1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2D7F4-C873-4BC1-8927-BEE5EE794E3F}" type="datetime1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4CDFD-77A8-4893-8A0A-585D2220F9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F282A-9F97-4157-99EB-5C7CE5FA66AF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93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888F-F1B6-4B70-AC88-A6D1A022D094}" type="datetime1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FDA8-51E8-4631-B038-D0FB9E53579A}" type="datetime1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82B6-C5B7-4232-8189-F73BD089BF35}" type="datetime1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9566-117A-4EE8-9AAB-8CD8094B0FD7}" type="datetime1">
              <a:rPr lang="en-US" smtClean="0"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F3BE-FF00-4D98-B967-2A41FDFD0291}" type="datetime1">
              <a:rPr lang="en-US" smtClean="0"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3BE-1417-4F2A-B31A-957871CA7940}" type="datetime1">
              <a:rPr lang="en-US" smtClean="0"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B063-891E-4040-A5B9-21E322578DF3}" type="datetime1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4114F-9A3F-42E8-8C84-3E68A10F751D}" type="datetime1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AE27A2B-4B72-4C5D-AED9-5816D0FCFC47}" type="datetime1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EA4C084-A6E3-4C39-8B8F-2F3083E93C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gassociate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gassociates.com/" TargetMode="External"/><Relationship Id="rId2" Type="http://schemas.openxmlformats.org/officeDocument/2006/relationships/hyperlink" Target="http://www.csaaintl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52600" y="1143000"/>
            <a:ext cx="7772400" cy="3140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effectLst/>
              </a:rPr>
              <a:t>Attrition Measurement</a:t>
            </a:r>
            <a:br>
              <a:rPr lang="en-US" sz="32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Update Year End 2013</a:t>
            </a:r>
            <a:br>
              <a:rPr lang="en-US" sz="32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Developing Meaningful</a:t>
            </a:r>
            <a:br>
              <a:rPr lang="en-US" sz="32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Trends</a:t>
            </a:r>
            <a:r>
              <a:rPr lang="en-US" sz="3200" dirty="0">
                <a:solidFill>
                  <a:srgbClr val="000000"/>
                </a:solidFill>
              </a:rPr>
              <a:t/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endParaRPr lang="en-US" sz="3200" i="1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419600" y="4800600"/>
            <a:ext cx="5138738" cy="1476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i="1" dirty="0" smtClean="0">
                <a:solidFill>
                  <a:srgbClr val="000000"/>
                </a:solidFill>
                <a:effectLst/>
              </a:rPr>
              <a:t>Prepared By: 			  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dirty="0" smtClean="0">
                <a:solidFill>
                  <a:srgbClr val="000000"/>
                </a:solidFill>
                <a:effectLst/>
              </a:rPr>
              <a:t>TRG Associates, Inc.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dirty="0" smtClean="0">
                <a:solidFill>
                  <a:srgbClr val="000000"/>
                </a:solidFill>
                <a:effectLst/>
              </a:rPr>
              <a:t>860-395-0548</a:t>
            </a:r>
          </a:p>
          <a:p>
            <a:pPr eaLnBrk="1" hangingPunct="1">
              <a:lnSpc>
                <a:spcPct val="80000"/>
              </a:lnSpc>
            </a:pPr>
            <a:r>
              <a:rPr lang="en-US" i="1" dirty="0" smtClean="0">
                <a:solidFill>
                  <a:srgbClr val="000000"/>
                </a:solidFill>
                <a:hlinkClick r:id="rId3"/>
              </a:rPr>
              <a:t>www.trgassociates.com</a:t>
            </a:r>
            <a:endParaRPr lang="en-US" i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i="1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effectLst/>
            </a:endParaRPr>
          </a:p>
        </p:txBody>
      </p:sp>
      <p:pic>
        <p:nvPicPr>
          <p:cNvPr id="6" name="Picture 2" descr="C:\Users\Ascully\Documents\Wendy\TRG\Logo\UpdatedRoug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1"/>
            <a:ext cx="1066800" cy="63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3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00"/>
                </a:solidFill>
                <a:effectLst/>
              </a:rPr>
              <a:t>Annual Trend</a:t>
            </a:r>
            <a:br>
              <a:rPr lang="en-US" sz="40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Dollars of RMR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 </a:t>
            </a:r>
          </a:p>
        </p:txBody>
      </p:sp>
      <p:graphicFrame>
        <p:nvGraphicFramePr>
          <p:cNvPr id="12360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753274"/>
              </p:ext>
            </p:extLst>
          </p:nvPr>
        </p:nvGraphicFramePr>
        <p:xfrm>
          <a:off x="162153" y="2057853"/>
          <a:ext cx="7974920" cy="2821940"/>
        </p:xfrm>
        <a:graphic>
          <a:graphicData uri="http://schemas.openxmlformats.org/drawingml/2006/table">
            <a:tbl>
              <a:tblPr/>
              <a:tblGrid>
                <a:gridCol w="2011680"/>
                <a:gridCol w="371410"/>
                <a:gridCol w="1602072"/>
                <a:gridCol w="371410"/>
                <a:gridCol w="1659404"/>
                <a:gridCol w="371410"/>
                <a:gridCol w="1587534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Customer Source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Dealer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49,127,653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59,241,988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66,836,266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Traditional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85,279,682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131,256,462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134,049,625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Mass Market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44,206,230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73,465,362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88,476,054</a:t>
                      </a:r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178,613,564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263,963,811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289,361,946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00"/>
                </a:solidFill>
                <a:effectLst/>
              </a:rPr>
              <a:t>Annual Trend</a:t>
            </a:r>
            <a:br>
              <a:rPr lang="en-US" sz="40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Dollars of RMR</a:t>
            </a:r>
          </a:p>
        </p:txBody>
      </p:sp>
      <p:graphicFrame>
        <p:nvGraphicFramePr>
          <p:cNvPr id="13375" name="Group 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37150"/>
              </p:ext>
            </p:extLst>
          </p:nvPr>
        </p:nvGraphicFramePr>
        <p:xfrm>
          <a:off x="137886" y="2336800"/>
          <a:ext cx="8058718" cy="2829879"/>
        </p:xfrm>
        <a:graphic>
          <a:graphicData uri="http://schemas.openxmlformats.org/drawingml/2006/table">
            <a:tbl>
              <a:tblPr/>
              <a:tblGrid>
                <a:gridCol w="1920240"/>
                <a:gridCol w="403412"/>
                <a:gridCol w="1719678"/>
                <a:gridCol w="345781"/>
                <a:gridCol w="1599240"/>
                <a:gridCol w="345782"/>
                <a:gridCol w="1724585"/>
              </a:tblGrid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Customer Type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Residential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101,339,459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148,016,396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164,326,198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Commercial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77,274,105</a:t>
                      </a:r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115,947,415</a:t>
                      </a:r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125,035,748</a:t>
                      </a:r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178,613,564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263,963,811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289,361,946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2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effectLst/>
              </a:rPr>
              <a:t>Attrition Update</a:t>
            </a:r>
            <a:br>
              <a:rPr lang="en-US" sz="4000" b="1" dirty="0" smtClean="0">
                <a:solidFill>
                  <a:srgbClr val="000000"/>
                </a:solidFill>
                <a:effectLst/>
              </a:rPr>
            </a:br>
            <a:r>
              <a:rPr lang="en-US" sz="4000" b="1" dirty="0" smtClean="0">
                <a:solidFill>
                  <a:srgbClr val="000000"/>
                </a:solidFill>
                <a:effectLst/>
              </a:rPr>
              <a:t>through Year End 2013</a:t>
            </a:r>
          </a:p>
        </p:txBody>
      </p:sp>
      <p:graphicFrame>
        <p:nvGraphicFramePr>
          <p:cNvPr id="19534" name="Group 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162243"/>
              </p:ext>
            </p:extLst>
          </p:nvPr>
        </p:nvGraphicFramePr>
        <p:xfrm>
          <a:off x="102053" y="1527629"/>
          <a:ext cx="8064188" cy="4533902"/>
        </p:xfrm>
        <a:graphic>
          <a:graphicData uri="http://schemas.openxmlformats.org/drawingml/2006/table">
            <a:tbl>
              <a:tblPr/>
              <a:tblGrid>
                <a:gridCol w="1645920"/>
                <a:gridCol w="1014156"/>
                <a:gridCol w="1081766"/>
                <a:gridCol w="1080193"/>
                <a:gridCol w="1080194"/>
                <a:gridCol w="1081766"/>
                <a:gridCol w="1080193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Region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Northeast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10.34%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7.94%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10.69%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8.42%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11.09%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9.10%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Southeast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11.63%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9.47%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12.44%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10.52%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Midwest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10.92%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9.23%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12.26%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10.64%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Southwest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11.98%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10.06%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12.13%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10.09%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13.50%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11.89%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West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11.43%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9.16%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11.43%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9.06%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12.26%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10.14%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International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10.76%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9.42%</a:t>
                      </a:r>
                    </a:p>
                  </a:txBody>
                  <a:tcPr marL="9525" marR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12.61%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10.55%</a:t>
                      </a:r>
                      <a:endParaRPr lang="en-US" sz="1900" b="1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1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effectLst/>
              </a:rPr>
              <a:t>Attrition Update</a:t>
            </a:r>
            <a:br>
              <a:rPr lang="en-US" sz="4000" b="1" dirty="0" smtClean="0">
                <a:solidFill>
                  <a:srgbClr val="000000"/>
                </a:solidFill>
                <a:effectLst/>
              </a:rPr>
            </a:br>
            <a:r>
              <a:rPr lang="en-US" sz="4000" b="1" dirty="0" smtClean="0">
                <a:solidFill>
                  <a:srgbClr val="000000"/>
                </a:solidFill>
                <a:effectLst/>
              </a:rPr>
              <a:t>through Year End 2013</a:t>
            </a:r>
          </a:p>
        </p:txBody>
      </p:sp>
      <p:graphicFrame>
        <p:nvGraphicFramePr>
          <p:cNvPr id="22742" name="Group 2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025692"/>
              </p:ext>
            </p:extLst>
          </p:nvPr>
        </p:nvGraphicFramePr>
        <p:xfrm>
          <a:off x="160337" y="1817915"/>
          <a:ext cx="7955280" cy="3660549"/>
        </p:xfrm>
        <a:graphic>
          <a:graphicData uri="http://schemas.openxmlformats.org/drawingml/2006/table">
            <a:tbl>
              <a:tblPr/>
              <a:tblGrid>
                <a:gridCol w="1371600"/>
                <a:gridCol w="1097280"/>
                <a:gridCol w="1097280"/>
                <a:gridCol w="1097280"/>
                <a:gridCol w="1097280"/>
                <a:gridCol w="1097280"/>
                <a:gridCol w="109728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Co. Size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3-50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7.26%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4.80%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5.63%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3.54%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6.82%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5.53%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51-100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9.69%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6.68%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5.92%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5.96%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3.73%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101-200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9.30%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7.10%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7.58%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9.65%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8.00%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201-500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9.46%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7.83%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8.77%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6.63%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9.27%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7.73%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500+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11.43%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9.02%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12.48%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10.57%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effectLst/>
              </a:rPr>
              <a:t>Attrition Update</a:t>
            </a:r>
            <a:br>
              <a:rPr lang="en-US" sz="4000" b="1" dirty="0" smtClean="0">
                <a:solidFill>
                  <a:srgbClr val="000000"/>
                </a:solidFill>
                <a:effectLst/>
              </a:rPr>
            </a:br>
            <a:r>
              <a:rPr lang="en-US" sz="4000" b="1" dirty="0" smtClean="0">
                <a:solidFill>
                  <a:srgbClr val="000000"/>
                </a:solidFill>
                <a:effectLst/>
              </a:rPr>
              <a:t>through Year End 2013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 </a:t>
            </a:r>
          </a:p>
        </p:txBody>
      </p:sp>
      <p:graphicFrame>
        <p:nvGraphicFramePr>
          <p:cNvPr id="16458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666284"/>
              </p:ext>
            </p:extLst>
          </p:nvPr>
        </p:nvGraphicFramePr>
        <p:xfrm>
          <a:off x="76200" y="1600200"/>
          <a:ext cx="8046720" cy="3185749"/>
        </p:xfrm>
        <a:graphic>
          <a:graphicData uri="http://schemas.openxmlformats.org/drawingml/2006/table">
            <a:tbl>
              <a:tblPr/>
              <a:tblGrid>
                <a:gridCol w="1654628"/>
                <a:gridCol w="1134292"/>
                <a:gridCol w="1051560"/>
                <a:gridCol w="1051560"/>
                <a:gridCol w="1051560"/>
                <a:gridCol w="1051560"/>
                <a:gridCol w="1051560"/>
              </a:tblGrid>
              <a:tr h="412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Source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Dealer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12.36%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9.91%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12.08%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12.64%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10.96%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Traditional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11.56%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11.84%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9.86%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Mass Market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10.92%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8.69%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12.67%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10.74%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42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effectLst/>
              </a:rPr>
              <a:t>Attrition Update</a:t>
            </a:r>
            <a:br>
              <a:rPr lang="en-US" sz="4000" b="1" dirty="0" smtClean="0">
                <a:solidFill>
                  <a:srgbClr val="000000"/>
                </a:solidFill>
                <a:effectLst/>
              </a:rPr>
            </a:br>
            <a:r>
              <a:rPr lang="en-US" sz="4000" b="1" dirty="0" smtClean="0">
                <a:solidFill>
                  <a:srgbClr val="000000"/>
                </a:solidFill>
                <a:effectLst/>
              </a:rPr>
              <a:t>through Year End 2013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 </a:t>
            </a:r>
          </a:p>
        </p:txBody>
      </p:sp>
      <p:graphicFrame>
        <p:nvGraphicFramePr>
          <p:cNvPr id="17482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678918"/>
              </p:ext>
            </p:extLst>
          </p:nvPr>
        </p:nvGraphicFramePr>
        <p:xfrm>
          <a:off x="152400" y="1905001"/>
          <a:ext cx="7924801" cy="3151298"/>
        </p:xfrm>
        <a:graphic>
          <a:graphicData uri="http://schemas.openxmlformats.org/drawingml/2006/table">
            <a:tbl>
              <a:tblPr/>
              <a:tblGrid>
                <a:gridCol w="1857433"/>
                <a:gridCol w="1061390"/>
                <a:gridCol w="972941"/>
                <a:gridCol w="1061390"/>
                <a:gridCol w="972941"/>
                <a:gridCol w="1025765"/>
                <a:gridCol w="972941"/>
              </a:tblGrid>
              <a:tr h="392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3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Customer Type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Gross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Residential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11.26%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11.29%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8.99%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12.43%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10.51%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Commercial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11.78%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9.69%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12.07%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10.22%</a:t>
                      </a:r>
                      <a:endParaRPr lang="en-US" sz="2000" b="0" i="0" u="none" strike="noStrike" dirty="0"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2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effectLst/>
              </a:rPr>
              <a:t>Impact on Attrition Measurement with TWO Largest Company Results (TLC)</a:t>
            </a:r>
          </a:p>
        </p:txBody>
      </p:sp>
      <p:graphicFrame>
        <p:nvGraphicFramePr>
          <p:cNvPr id="18459" name="Group 2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43755698"/>
              </p:ext>
            </p:extLst>
          </p:nvPr>
        </p:nvGraphicFramePr>
        <p:xfrm>
          <a:off x="377370" y="1684338"/>
          <a:ext cx="8374744" cy="3374345"/>
        </p:xfrm>
        <a:graphic>
          <a:graphicData uri="http://schemas.openxmlformats.org/drawingml/2006/table">
            <a:tbl>
              <a:tblPr/>
              <a:tblGrid>
                <a:gridCol w="2888344"/>
                <a:gridCol w="1371600"/>
                <a:gridCol w="1371600"/>
                <a:gridCol w="1371600"/>
                <a:gridCol w="1371600"/>
              </a:tblGrid>
              <a:tr h="6089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Excluding TLC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Including TLC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501+ RMR Companies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$245.9M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$271.3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$569.2M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$587.2M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Net Attrition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Company Size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9.50%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10.57%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11.66%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12.53%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Residential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8.99%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10.51%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12.02%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12.82%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Commercial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9.69%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10.22%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10.38%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11.68%</a:t>
                      </a:r>
                      <a:endParaRPr lang="en-US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7" name="Text Box 108"/>
          <p:cNvSpPr txBox="1">
            <a:spLocks noChangeArrowheads="1"/>
          </p:cNvSpPr>
          <p:nvPr/>
        </p:nvSpPr>
        <p:spPr bwMode="auto">
          <a:xfrm>
            <a:off x="1871890" y="5486400"/>
            <a:ext cx="6604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</a:rPr>
              <a:t>Sources:	  </a:t>
            </a:r>
            <a:r>
              <a:rPr lang="en-US" dirty="0">
                <a:solidFill>
                  <a:srgbClr val="FF0000"/>
                </a:solidFill>
              </a:rPr>
              <a:t>SDM May </a:t>
            </a:r>
            <a:r>
              <a:rPr lang="en-US" dirty="0" smtClean="0">
                <a:solidFill>
                  <a:srgbClr val="FF0000"/>
                </a:solidFill>
              </a:rPr>
              <a:t>2014 </a:t>
            </a:r>
            <a:r>
              <a:rPr lang="en-US" dirty="0">
                <a:solidFill>
                  <a:srgbClr val="FF0000"/>
                </a:solidFill>
              </a:rPr>
              <a:t>– SDM 100</a:t>
            </a:r>
          </a:p>
          <a:p>
            <a:r>
              <a:rPr lang="en-US" dirty="0">
                <a:solidFill>
                  <a:srgbClr val="FF0000"/>
                </a:solidFill>
              </a:rPr>
              <a:t>	  SEC Filings 10K</a:t>
            </a:r>
          </a:p>
          <a:p>
            <a:r>
              <a:rPr lang="en-US" dirty="0">
                <a:solidFill>
                  <a:srgbClr val="FF0000"/>
                </a:solidFill>
              </a:rPr>
              <a:t>	  Public Quarterly Company Reviews</a:t>
            </a:r>
          </a:p>
        </p:txBody>
      </p:sp>
    </p:spTree>
    <p:extLst>
      <p:ext uri="{BB962C8B-B14F-4D97-AF65-F5344CB8AC3E}">
        <p14:creationId xmlns:p14="http://schemas.microsoft.com/office/powerpoint/2010/main" val="6091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Top Reasons for Attrition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op Reasons for Attrition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81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/>
              </a:rPr>
              <a:t>Reason Code Analysis</a:t>
            </a:r>
          </a:p>
        </p:txBody>
      </p:sp>
      <p:graphicFrame>
        <p:nvGraphicFramePr>
          <p:cNvPr id="19535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394631"/>
              </p:ext>
            </p:extLst>
          </p:nvPr>
        </p:nvGraphicFramePr>
        <p:xfrm>
          <a:off x="202520" y="1639435"/>
          <a:ext cx="7680960" cy="4458335"/>
        </p:xfrm>
        <a:graphic>
          <a:graphicData uri="http://schemas.openxmlformats.org/drawingml/2006/table">
            <a:tbl>
              <a:tblPr/>
              <a:tblGrid>
                <a:gridCol w="2926080"/>
                <a:gridCol w="1188720"/>
                <a:gridCol w="1188720"/>
                <a:gridCol w="1188720"/>
                <a:gridCol w="1188720"/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Cancellation Reason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Collection/Non Payment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21.6%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19.1%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18.6%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16.1%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Moved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31.3%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33.9%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37.0%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35.6%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Poor Service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7.7%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2.0%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Lost to Competition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7.9%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13.5%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No Longer Using System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9.4%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7.6%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Sold/Out of Business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6.3%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6.8%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Financial Difficulties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9.3%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6.2%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Property Abandoned/Vacant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0.2%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0.3%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End of Contract Term	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0.4%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0.8%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Deceased/Rest home	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1.2%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0.7%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PI Rescinded/RMR Reduction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4.7%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9.1%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6.6%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Natural Disaster/Military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0.0%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0.0%</a:t>
                      </a:r>
                    </a:p>
                  </a:txBody>
                  <a:tcPr marT="45707" marB="4570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0.0%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2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8788"/>
            <a:ext cx="7620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effectLst/>
              </a:rPr>
              <a:t>TRG Maintains Full Confidentiality of Participant’s Figures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514600"/>
            <a:ext cx="8229600" cy="3147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Summary results as presented will be available on 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		CSAA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</a:rPr>
              <a:t>Web-Site 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  <a:hlinkClick r:id="rId2"/>
              </a:rPr>
              <a:t>www.csaaintl.org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endParaRPr lang="en-US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		TRG Web-Site </a:t>
            </a:r>
            <a:r>
              <a:rPr lang="en-US" dirty="0" smtClean="0">
                <a:effectLst/>
                <a:latin typeface="Arial Unicode MS" pitchFamily="34" charset="-128"/>
              </a:rPr>
              <a:t>(</a:t>
            </a:r>
            <a:r>
              <a:rPr lang="en-US" dirty="0" smtClean="0">
                <a:effectLst/>
                <a:latin typeface="Arial Unicode MS" pitchFamily="34" charset="-128"/>
                <a:hlinkClick r:id="rId3"/>
              </a:rPr>
              <a:t>www.trgassociates.com</a:t>
            </a:r>
            <a:r>
              <a:rPr lang="en-US" dirty="0" smtClean="0">
                <a:effectLst/>
                <a:latin typeface="Arial Unicode MS" pitchFamily="34" charset="-128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effectLst/>
              <a:latin typeface="Arial Unicode MS" pitchFamily="34" charset="-128"/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Next update for 2014 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–</a:t>
            </a:r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May</a:t>
            </a:r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 2015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		Posted in June 2015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38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effectLst/>
              </a:rPr>
              <a:t>Defining Attrition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u="sng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Gross Attrition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The loss of existing customers and their associated recurring </a:t>
            </a: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onthly </a:t>
            </a:r>
            <a:r>
              <a:rPr lang="en-US" sz="2400" dirty="0">
                <a:solidFill>
                  <a:srgbClr val="000000"/>
                </a:solidFill>
                <a:latin typeface="Arial Unicode MS" pitchFamily="34" charset="-128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evenue (RMR) for contracted services during a particular customer / calendar cycle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u="sng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Net Attrition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Gross Attrition plus the add back of 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like customer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”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 gains thru resigns of the existing locations 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–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 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- The Home/Business location is your ultimate customer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- Price increases for inflation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- Price increases for additional services or technology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effectLst/>
            </a:endParaRPr>
          </a:p>
        </p:txBody>
      </p:sp>
      <p:sp>
        <p:nvSpPr>
          <p:cNvPr id="4" name="Rectangle 220"/>
          <p:cNvSpPr txBox="1">
            <a:spLocks noGrp="1"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30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b="1" smtClean="0">
                <a:solidFill>
                  <a:srgbClr val="000000"/>
                </a:solidFill>
                <a:effectLst/>
              </a:rPr>
              <a:t>Defining Attrition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The Short Version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5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The measurement of customer dissatisfaction with or need for the system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500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Why Measure?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5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Attrition measures customer dissatisfaction which, for the most part, is company caused.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500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5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The Attrition Tracking Process should be managed to identify, focus on, and rectify those causes within each organization.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effectLst/>
            </a:endParaRPr>
          </a:p>
        </p:txBody>
      </p:sp>
      <p:sp>
        <p:nvSpPr>
          <p:cNvPr id="4" name="Rectangle 220"/>
          <p:cNvSpPr txBox="1">
            <a:spLocks noGrp="1"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35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8854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0000"/>
                </a:solidFill>
                <a:effectLst/>
              </a:rPr>
              <a:t>Attrition Measurement Methodology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334829" cy="4567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en-US" sz="2800" b="1" u="sng" dirty="0" smtClean="0">
              <a:solidFill>
                <a:srgbClr val="000000"/>
              </a:solidFill>
              <a:effectLst/>
              <a:latin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Weighted Ending RMR Attrition Method</a:t>
            </a:r>
          </a:p>
          <a:p>
            <a:pPr eaLnBrk="1" hangingPunct="1">
              <a:buFont typeface="Wingdings" pitchFamily="2" charset="2"/>
              <a:buNone/>
            </a:pPr>
            <a:endParaRPr lang="en-US" sz="1800" dirty="0" smtClean="0">
              <a:solidFill>
                <a:srgbClr val="000000"/>
              </a:solidFill>
              <a:effectLst/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1950" u="sng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Step 1</a:t>
            </a:r>
            <a:r>
              <a:rPr lang="en-US" sz="1950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:  </a:t>
            </a:r>
            <a:r>
              <a:rPr lang="en-US" sz="1950" b="1" u="sng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Cancelled RMR for the Reporting Period</a:t>
            </a:r>
            <a:r>
              <a:rPr lang="en-US" sz="1950" b="1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 = Monthly Attrition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1950" b="1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                 Sum of Ending RMR for Each Month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950" dirty="0" smtClean="0">
              <a:solidFill>
                <a:srgbClr val="000000"/>
              </a:solidFill>
              <a:effectLst/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1950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  </a:t>
            </a:r>
            <a:r>
              <a:rPr lang="en-US" sz="1950" u="sng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Step 2</a:t>
            </a:r>
            <a:r>
              <a:rPr lang="en-US" sz="1950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:  </a:t>
            </a:r>
            <a:r>
              <a:rPr lang="en-US" sz="1950" b="1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Monthly Attrition (from Step 1)* 12  = Annualized Attrition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950" b="1" dirty="0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1950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   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An Excel Attrition Measurement Template is available on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1800" i="1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the TRG website </a:t>
            </a:r>
            <a:r>
              <a:rPr lang="en-US" sz="18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with </a:t>
            </a:r>
            <a:r>
              <a:rPr lang="en-US" sz="1800" i="1" dirty="0" smtClean="0">
                <a:solidFill>
                  <a:srgbClr val="000000"/>
                </a:solidFill>
                <a:effectLst/>
                <a:latin typeface="Arial Unicode MS" pitchFamily="34" charset="-128"/>
                <a:cs typeface="Times New Roman" pitchFamily="18" charset="0"/>
              </a:rPr>
              <a:t>calculation formulas</a:t>
            </a:r>
          </a:p>
          <a:p>
            <a:pPr>
              <a:buFont typeface="Wingdings" pitchFamily="2" charset="2"/>
              <a:buNone/>
            </a:pPr>
            <a:endParaRPr lang="en-US" sz="1950" dirty="0" smtClean="0">
              <a:effectLst/>
            </a:endParaRPr>
          </a:p>
        </p:txBody>
      </p:sp>
      <p:sp>
        <p:nvSpPr>
          <p:cNvPr id="4" name="Rectangle 220"/>
          <p:cNvSpPr txBox="1">
            <a:spLocks noGrp="1" noChangeArrowheads="1"/>
          </p:cNvSpPr>
          <p:nvPr/>
        </p:nvSpPr>
        <p:spPr bwMode="auto">
          <a:xfrm>
            <a:off x="3112883" y="6243638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724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Benefits of </a:t>
            </a:r>
            <a:r>
              <a:rPr lang="en-US" dirty="0">
                <a:solidFill>
                  <a:srgbClr val="000000"/>
                </a:solidFill>
              </a:rPr>
              <a:t>Weighted Ending RMR Method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>
              <a:solidFill>
                <a:srgbClr val="000000"/>
              </a:solidFill>
              <a:latin typeface="Arial Unicode MS" pitchFamily="34" charset="-128"/>
            </a:endParaRP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Accounts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</a:rPr>
              <a:t>for and weights RMR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acquisitions</a:t>
            </a:r>
          </a:p>
          <a:p>
            <a:r>
              <a:rPr lang="en-US" dirty="0">
                <a:solidFill>
                  <a:srgbClr val="000000"/>
                </a:solidFill>
                <a:latin typeface="Arial Unicode MS" pitchFamily="34" charset="-128"/>
              </a:rPr>
              <a:t>Accounts for timing of acquired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RMR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Arial Unicode MS" pitchFamily="34" charset="-128"/>
              </a:rPr>
              <a:t>Accounts for rapid internal </a:t>
            </a:r>
            <a:r>
              <a:rPr lang="en-US" dirty="0" smtClean="0">
                <a:solidFill>
                  <a:srgbClr val="000000"/>
                </a:solidFill>
                <a:latin typeface="Arial Unicode MS" pitchFamily="34" charset="-128"/>
              </a:rPr>
              <a:t>growth and the timing thereof</a:t>
            </a:r>
            <a:endParaRPr lang="en-US" dirty="0">
              <a:solidFill>
                <a:srgbClr val="000000"/>
              </a:solidFill>
              <a:latin typeface="Arial Unicode MS" pitchFamily="34" charset="-128"/>
            </a:endParaRPr>
          </a:p>
          <a:p>
            <a:pPr lvl="0"/>
            <a:r>
              <a:rPr lang="en-US" dirty="0">
                <a:solidFill>
                  <a:srgbClr val="000000"/>
                </a:solidFill>
                <a:latin typeface="Arial Unicode MS" pitchFamily="34" charset="-128"/>
              </a:rPr>
              <a:t>Similar to many lending/equity institution’s preferred calculation.</a:t>
            </a:r>
          </a:p>
          <a:p>
            <a:endParaRPr lang="en-US" dirty="0">
              <a:solidFill>
                <a:srgbClr val="000000"/>
              </a:solidFill>
              <a:latin typeface="Arial Unicode MS" pitchFamily="34" charset="-128"/>
            </a:endParaRPr>
          </a:p>
          <a:p>
            <a:pPr lvl="0"/>
            <a:endParaRPr lang="en-US" dirty="0">
              <a:solidFill>
                <a:srgbClr val="000000"/>
              </a:solidFill>
              <a:latin typeface="Arial Unicode MS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effectLst/>
              </a:rPr>
              <a:t>The Geography of Attrition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39322" y="1734458"/>
            <a:ext cx="76644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NE/Mid Atlantic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Southeast</a:t>
            </a:r>
            <a:endParaRPr lang="en-US" sz="3200" dirty="0">
              <a:solidFill>
                <a:srgbClr val="000000"/>
              </a:solidFill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Midwest</a:t>
            </a:r>
            <a:endParaRPr lang="en-US" sz="3200" dirty="0">
              <a:solidFill>
                <a:srgbClr val="000000"/>
              </a:solidFill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Southwest</a:t>
            </a:r>
            <a:endParaRPr lang="en-US" sz="3200" dirty="0">
              <a:solidFill>
                <a:srgbClr val="000000"/>
              </a:solidFill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West</a:t>
            </a:r>
            <a:endParaRPr lang="en-US" sz="3200" dirty="0">
              <a:solidFill>
                <a:srgbClr val="000000"/>
              </a:solidFill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Arial Unicode MS" pitchFamily="34" charset="-128"/>
              </a:rPr>
              <a:t>International</a:t>
            </a:r>
            <a:r>
              <a:rPr lang="en-US" sz="3200" dirty="0" smtClean="0">
                <a:solidFill>
                  <a:srgbClr val="000000"/>
                </a:solidFill>
                <a:effectLst/>
              </a:rPr>
              <a:t> 	</a:t>
            </a:r>
            <a:r>
              <a:rPr lang="en-US" dirty="0" smtClean="0">
                <a:effectLst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109153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Table Placeholder 5"/>
          <p:cNvPicPr>
            <a:picLocks noGrp="1" noChangeAspect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72" y="1368951"/>
            <a:ext cx="8229600" cy="3573997"/>
          </a:xfrm>
        </p:spPr>
      </p:pic>
    </p:spTree>
    <p:extLst>
      <p:ext uri="{BB962C8B-B14F-4D97-AF65-F5344CB8AC3E}">
        <p14:creationId xmlns:p14="http://schemas.microsoft.com/office/powerpoint/2010/main" val="31185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2946"/>
            <a:ext cx="86868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00"/>
                </a:solidFill>
                <a:effectLst/>
              </a:rPr>
              <a:t>Annual Trend</a:t>
            </a:r>
            <a:br>
              <a:rPr lang="en-US" sz="40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Dollars of RMR*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 </a:t>
            </a:r>
          </a:p>
        </p:txBody>
      </p:sp>
      <p:graphicFrame>
        <p:nvGraphicFramePr>
          <p:cNvPr id="1031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689805"/>
              </p:ext>
            </p:extLst>
          </p:nvPr>
        </p:nvGraphicFramePr>
        <p:xfrm>
          <a:off x="76200" y="1733006"/>
          <a:ext cx="7866743" cy="3566160"/>
        </p:xfrm>
        <a:graphic>
          <a:graphicData uri="http://schemas.openxmlformats.org/drawingml/2006/table">
            <a:tbl>
              <a:tblPr/>
              <a:tblGrid>
                <a:gridCol w="1944375"/>
                <a:gridCol w="399297"/>
                <a:gridCol w="1590852"/>
                <a:gridCol w="449936"/>
                <a:gridCol w="1574045"/>
                <a:gridCol w="400742"/>
                <a:gridCol w="1507496"/>
              </a:tblGrid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Region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Northeast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38,123,162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48,920,548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52,311,055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Southeast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42,678,957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56,796,490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57,159,860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Midwest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32,755,145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48,737,682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54,399,311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Southwest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20,315,471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32,626,153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36,954,898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West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39,705,534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51,831,211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61,370,622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International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5,035,296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25,051,727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27,166,200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178,613,564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263,963,811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289,361,946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268686"/>
            <a:ext cx="658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Recurring Monthly Revenue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838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00"/>
                </a:solidFill>
                <a:effectLst/>
              </a:rPr>
              <a:t>Annual Trend</a:t>
            </a:r>
            <a:br>
              <a:rPr lang="en-US" sz="4000" dirty="0" smtClean="0">
                <a:solidFill>
                  <a:srgbClr val="000000"/>
                </a:solidFill>
                <a:effectLst/>
              </a:rPr>
            </a:br>
            <a:r>
              <a:rPr lang="en-US" sz="3200" dirty="0" smtClean="0">
                <a:solidFill>
                  <a:srgbClr val="000000"/>
                </a:solidFill>
                <a:effectLst/>
              </a:rPr>
              <a:t>Dollars of RMR*</a:t>
            </a:r>
          </a:p>
        </p:txBody>
      </p:sp>
      <p:graphicFrame>
        <p:nvGraphicFramePr>
          <p:cNvPr id="51694" name="Group 4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017876"/>
              </p:ext>
            </p:extLst>
          </p:nvPr>
        </p:nvGraphicFramePr>
        <p:xfrm>
          <a:off x="166915" y="1899586"/>
          <a:ext cx="7834085" cy="3423994"/>
        </p:xfrm>
        <a:graphic>
          <a:graphicData uri="http://schemas.openxmlformats.org/drawingml/2006/table">
            <a:tbl>
              <a:tblPr/>
              <a:tblGrid>
                <a:gridCol w="1818920"/>
                <a:gridCol w="435995"/>
                <a:gridCol w="1566860"/>
                <a:gridCol w="435995"/>
                <a:gridCol w="1512360"/>
                <a:gridCol w="435995"/>
                <a:gridCol w="1627960"/>
              </a:tblGrid>
              <a:tr h="39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Size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2011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3-50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291,596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316,903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275,858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51-100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659,794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912,243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530,285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101-200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2,578,119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1,492,158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1,264,797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201-500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17,103,573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15,310,870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16,002,718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500+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157,980,482</a:t>
                      </a:r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245,931,637</a:t>
                      </a:r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sng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271,288,288</a:t>
                      </a:r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178,613,564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263,963,811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289,361,946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5715000"/>
            <a:ext cx="806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*Includes branches of companies reflected by </a:t>
            </a:r>
            <a:r>
              <a:rPr lang="en-US" smtClean="0"/>
              <a:t>RMR size/Attrition if </a:t>
            </a:r>
            <a:r>
              <a:rPr lang="en-US" dirty="0" smtClean="0"/>
              <a:t>provided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1A7915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272</TotalTime>
  <Words>901</Words>
  <Application>Microsoft Office PowerPoint</Application>
  <PresentationFormat>On-screen Show (4:3)</PresentationFormat>
  <Paragraphs>475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Attrition Measurement Update Year End 2013 Developing Meaningful Trends  </vt:lpstr>
      <vt:lpstr>Defining Attrition</vt:lpstr>
      <vt:lpstr>Defining Attrition</vt:lpstr>
      <vt:lpstr>Attrition Measurement Methodology</vt:lpstr>
      <vt:lpstr>Benefits of Weighted Ending RMR Method</vt:lpstr>
      <vt:lpstr>The Geography of Attrition</vt:lpstr>
      <vt:lpstr> </vt:lpstr>
      <vt:lpstr>Annual Trend Dollars of RMR*</vt:lpstr>
      <vt:lpstr>Annual Trend Dollars of RMR*</vt:lpstr>
      <vt:lpstr>Annual Trend Dollars of RMR</vt:lpstr>
      <vt:lpstr>Annual Trend Dollars of RMR</vt:lpstr>
      <vt:lpstr>Attrition Update through Year End 2013</vt:lpstr>
      <vt:lpstr>Attrition Update through Year End 2013</vt:lpstr>
      <vt:lpstr>Attrition Update through Year End 2013</vt:lpstr>
      <vt:lpstr>Attrition Update through Year End 2013</vt:lpstr>
      <vt:lpstr>Impact on Attrition Measurement with TWO Largest Company Results (TLC)</vt:lpstr>
      <vt:lpstr>Top Reasons for Attrition</vt:lpstr>
      <vt:lpstr>Reason Code Analysis</vt:lpstr>
      <vt:lpstr>TRG Maintains Full Confidentiality of Participant’s Figures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scully</dc:creator>
  <cp:lastModifiedBy>Alison scully</cp:lastModifiedBy>
  <cp:revision>24</cp:revision>
  <dcterms:created xsi:type="dcterms:W3CDTF">2014-06-03T14:35:03Z</dcterms:created>
  <dcterms:modified xsi:type="dcterms:W3CDTF">2015-02-03T13:54:05Z</dcterms:modified>
</cp:coreProperties>
</file>