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</p:sldMasterIdLst>
  <p:sldIdLst>
    <p:sldId id="298" r:id="rId3"/>
    <p:sldId id="313" r:id="rId4"/>
    <p:sldId id="314" r:id="rId5"/>
    <p:sldId id="262" r:id="rId6"/>
    <p:sldId id="261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315" r:id="rId22"/>
    <p:sldId id="290" r:id="rId23"/>
    <p:sldId id="291" r:id="rId24"/>
    <p:sldId id="292" r:id="rId25"/>
    <p:sldId id="293" r:id="rId26"/>
    <p:sldId id="294" r:id="rId27"/>
    <p:sldId id="320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'Company Size'!$C$2</c:f>
              <c:strCache>
                <c:ptCount val="1"/>
                <c:pt idx="0">
                  <c:v>51-100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'Company Size'!$A$7:$A$16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'Company Size'!$C$7:$C$16</c:f>
              <c:numCache>
                <c:formatCode>0.00%</c:formatCode>
                <c:ptCount val="10"/>
                <c:pt idx="0">
                  <c:v>8.7400000000000005E-2</c:v>
                </c:pt>
                <c:pt idx="1">
                  <c:v>8.7300000000000003E-2</c:v>
                </c:pt>
                <c:pt idx="2">
                  <c:v>6.5500000000000003E-2</c:v>
                </c:pt>
                <c:pt idx="3">
                  <c:v>6.6799999999999998E-2</c:v>
                </c:pt>
                <c:pt idx="4">
                  <c:v>5.9200000000000003E-2</c:v>
                </c:pt>
                <c:pt idx="5">
                  <c:v>3.73E-2</c:v>
                </c:pt>
                <c:pt idx="6">
                  <c:v>6.0600000000000001E-2</c:v>
                </c:pt>
                <c:pt idx="7">
                  <c:v>4.8800000000000003E-2</c:v>
                </c:pt>
                <c:pt idx="8">
                  <c:v>7.4399999999999994E-2</c:v>
                </c:pt>
                <c:pt idx="9">
                  <c:v>7.0999999999999994E-2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80-457B-9698-5E86AE9E744C}"/>
            </c:ext>
          </c:extLst>
        </c:ser>
        <c:ser>
          <c:idx val="2"/>
          <c:order val="1"/>
          <c:tx>
            <c:strRef>
              <c:f>'Company Size'!$D$2</c:f>
              <c:strCache>
                <c:ptCount val="1"/>
                <c:pt idx="0">
                  <c:v>101-200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'Company Size'!$A$7:$A$16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'Company Size'!$D$7:$D$16</c:f>
              <c:numCache>
                <c:formatCode>0.00%</c:formatCode>
                <c:ptCount val="10"/>
                <c:pt idx="0">
                  <c:v>7.5700000000000003E-2</c:v>
                </c:pt>
                <c:pt idx="1">
                  <c:v>8.7300000000000003E-2</c:v>
                </c:pt>
                <c:pt idx="2">
                  <c:v>0.06</c:v>
                </c:pt>
                <c:pt idx="3">
                  <c:v>7.0999999999999994E-2</c:v>
                </c:pt>
                <c:pt idx="4">
                  <c:v>7.5800000000000006E-2</c:v>
                </c:pt>
                <c:pt idx="5">
                  <c:v>0.08</c:v>
                </c:pt>
                <c:pt idx="6">
                  <c:v>8.0199999999999994E-2</c:v>
                </c:pt>
                <c:pt idx="7">
                  <c:v>8.2100000000000006E-2</c:v>
                </c:pt>
                <c:pt idx="8">
                  <c:v>7.9000000000000001E-2</c:v>
                </c:pt>
                <c:pt idx="9">
                  <c:v>7.46E-2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80-457B-9698-5E86AE9E744C}"/>
            </c:ext>
          </c:extLst>
        </c:ser>
        <c:ser>
          <c:idx val="3"/>
          <c:order val="2"/>
          <c:tx>
            <c:strRef>
              <c:f>'Company Size'!$E$2</c:f>
              <c:strCache>
                <c:ptCount val="1"/>
                <c:pt idx="0">
                  <c:v>201-500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'Company Size'!$A$7:$A$16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'Company Size'!$E$7:$E$16</c:f>
              <c:numCache>
                <c:formatCode>0.00%</c:formatCode>
                <c:ptCount val="10"/>
                <c:pt idx="0">
                  <c:v>8.4699999999999998E-2</c:v>
                </c:pt>
                <c:pt idx="1">
                  <c:v>9.0300000000000005E-2</c:v>
                </c:pt>
                <c:pt idx="2">
                  <c:v>8.0199999999999994E-2</c:v>
                </c:pt>
                <c:pt idx="3">
                  <c:v>7.8299999999999995E-2</c:v>
                </c:pt>
                <c:pt idx="4">
                  <c:v>6.6299999999999998E-2</c:v>
                </c:pt>
                <c:pt idx="5">
                  <c:v>7.7299999999999994E-2</c:v>
                </c:pt>
                <c:pt idx="6">
                  <c:v>7.9000000000000001E-2</c:v>
                </c:pt>
                <c:pt idx="7">
                  <c:v>8.1000000000000003E-2</c:v>
                </c:pt>
                <c:pt idx="8">
                  <c:v>8.9300000000000004E-2</c:v>
                </c:pt>
                <c:pt idx="9">
                  <c:v>8.7400000000000005E-2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80-457B-9698-5E86AE9E744C}"/>
            </c:ext>
          </c:extLst>
        </c:ser>
        <c:ser>
          <c:idx val="4"/>
          <c:order val="3"/>
          <c:tx>
            <c:strRef>
              <c:f>'Company Size'!$F$2</c:f>
              <c:strCache>
                <c:ptCount val="1"/>
                <c:pt idx="0">
                  <c:v>500+</c:v>
                </c:pt>
              </c:strCache>
            </c:strRef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'Company Size'!$A$7:$A$16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'Company Size'!$F$7:$F$16</c:f>
              <c:numCache>
                <c:formatCode>0.00%</c:formatCode>
                <c:ptCount val="10"/>
                <c:pt idx="0">
                  <c:v>8.7099999999999997E-2</c:v>
                </c:pt>
                <c:pt idx="1">
                  <c:v>9.0899999999999995E-2</c:v>
                </c:pt>
                <c:pt idx="2">
                  <c:v>8.6800000000000002E-2</c:v>
                </c:pt>
                <c:pt idx="3">
                  <c:v>9.0200000000000002E-2</c:v>
                </c:pt>
                <c:pt idx="4">
                  <c:v>9.5000000000000001E-2</c:v>
                </c:pt>
                <c:pt idx="5">
                  <c:v>0.1057</c:v>
                </c:pt>
                <c:pt idx="6">
                  <c:v>0.1061</c:v>
                </c:pt>
                <c:pt idx="7">
                  <c:v>0.1079</c:v>
                </c:pt>
                <c:pt idx="8">
                  <c:v>0.11169999999999999</c:v>
                </c:pt>
                <c:pt idx="9">
                  <c:v>0.1096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80-457B-9698-5E86AE9E7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67488"/>
        <c:axId val="132369408"/>
      </c:lineChart>
      <c:catAx>
        <c:axId val="1323674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9408"/>
        <c:crosses val="autoZero"/>
        <c:auto val="1"/>
        <c:lblAlgn val="ctr"/>
        <c:lblOffset val="100"/>
        <c:noMultiLvlLbl val="0"/>
      </c:catAx>
      <c:valAx>
        <c:axId val="132369408"/>
        <c:scaling>
          <c:orientation val="minMax"/>
          <c:max val="0.12000000000000001"/>
          <c:min val="3.0000000000000006E-2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Net Attrition by Origination Source</a:t>
            </a:r>
          </a:p>
        </c:rich>
      </c:tx>
      <c:layout>
        <c:manualLayout>
          <c:xMode val="edge"/>
          <c:yMode val="edge"/>
          <c:x val="0.30807666704705389"/>
          <c:y val="1.0594406695498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395983110806808E-2"/>
          <c:y val="0.161386182182502"/>
          <c:w val="0.89914511274122311"/>
          <c:h val="0.73775490868802296"/>
        </c:manualLayout>
      </c:layout>
      <c:lineChart>
        <c:grouping val="standard"/>
        <c:varyColors val="0"/>
        <c:ser>
          <c:idx val="0"/>
          <c:order val="0"/>
          <c:tx>
            <c:strRef>
              <c:f>'Customer Origination'!$H$1</c:f>
              <c:strCache>
                <c:ptCount val="1"/>
                <c:pt idx="0">
                  <c:v>Dealer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'Customer Origination'!$G$7:$G$16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'Customer Origination'!$H$7:$H$16</c:f>
              <c:numCache>
                <c:formatCode>0.00%</c:formatCode>
                <c:ptCount val="10"/>
                <c:pt idx="0">
                  <c:v>0.10199999999999999</c:v>
                </c:pt>
                <c:pt idx="1">
                  <c:v>0.11070000000000001</c:v>
                </c:pt>
                <c:pt idx="2">
                  <c:v>0.10100000000000001</c:v>
                </c:pt>
                <c:pt idx="3">
                  <c:v>9.9099999999999994E-2</c:v>
                </c:pt>
                <c:pt idx="4">
                  <c:v>9.8500000000000004E-2</c:v>
                </c:pt>
                <c:pt idx="5">
                  <c:v>0.1096</c:v>
                </c:pt>
                <c:pt idx="6">
                  <c:v>0.1091</c:v>
                </c:pt>
                <c:pt idx="7">
                  <c:v>0.11289999999999999</c:v>
                </c:pt>
                <c:pt idx="8">
                  <c:v>0.1166</c:v>
                </c:pt>
                <c:pt idx="9">
                  <c:v>0.12539999999999998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53-482D-9733-CBFB14CFE512}"/>
            </c:ext>
          </c:extLst>
        </c:ser>
        <c:ser>
          <c:idx val="1"/>
          <c:order val="1"/>
          <c:tx>
            <c:strRef>
              <c:f>'Customer Origination'!$I$1</c:f>
              <c:strCache>
                <c:ptCount val="1"/>
                <c:pt idx="0">
                  <c:v>Traditional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'Customer Origination'!$G$7:$G$16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'Customer Origination'!$I$7:$I$16</c:f>
              <c:numCache>
                <c:formatCode>0.00%</c:formatCode>
                <c:ptCount val="10"/>
                <c:pt idx="0">
                  <c:v>8.2500000000000004E-2</c:v>
                </c:pt>
                <c:pt idx="1">
                  <c:v>8.3099999999999993E-2</c:v>
                </c:pt>
                <c:pt idx="2">
                  <c:v>7.85E-2</c:v>
                </c:pt>
                <c:pt idx="3">
                  <c:v>8.5999999999999993E-2</c:v>
                </c:pt>
                <c:pt idx="4">
                  <c:v>9.4E-2</c:v>
                </c:pt>
                <c:pt idx="5">
                  <c:v>9.8599999999999993E-2</c:v>
                </c:pt>
                <c:pt idx="6">
                  <c:v>9.8599999999999993E-2</c:v>
                </c:pt>
                <c:pt idx="7">
                  <c:v>9.5600000000000004E-2</c:v>
                </c:pt>
                <c:pt idx="8">
                  <c:v>9.9600000000000008E-2</c:v>
                </c:pt>
                <c:pt idx="9">
                  <c:v>9.9900000000000003E-2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53-482D-9733-CBFB14CFE512}"/>
            </c:ext>
          </c:extLst>
        </c:ser>
        <c:ser>
          <c:idx val="2"/>
          <c:order val="2"/>
          <c:tx>
            <c:strRef>
              <c:f>'Customer Origination'!$J$1</c:f>
              <c:strCache>
                <c:ptCount val="1"/>
                <c:pt idx="0">
                  <c:v>Mass Market</c:v>
                </c:pt>
              </c:strCache>
            </c:strRef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'Customer Origination'!$G$7:$G$16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'Customer Origination'!$J$7:$J$16</c:f>
              <c:numCache>
                <c:formatCode>0.00%</c:formatCode>
                <c:ptCount val="10"/>
                <c:pt idx="0">
                  <c:v>8.0100000000000005E-2</c:v>
                </c:pt>
                <c:pt idx="1">
                  <c:v>8.4000000000000005E-2</c:v>
                </c:pt>
                <c:pt idx="2">
                  <c:v>0.1033</c:v>
                </c:pt>
                <c:pt idx="3">
                  <c:v>9.1399999999999995E-2</c:v>
                </c:pt>
                <c:pt idx="4">
                  <c:v>8.6900000000000005E-2</c:v>
                </c:pt>
                <c:pt idx="5">
                  <c:v>0.1074</c:v>
                </c:pt>
                <c:pt idx="6">
                  <c:v>0.1094</c:v>
                </c:pt>
                <c:pt idx="7">
                  <c:v>0.11550000000000001</c:v>
                </c:pt>
                <c:pt idx="8">
                  <c:v>0.1198</c:v>
                </c:pt>
                <c:pt idx="9">
                  <c:v>0.1099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53-482D-9733-CBFB14CFE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91552"/>
        <c:axId val="47193472"/>
      </c:lineChart>
      <c:catAx>
        <c:axId val="471915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93472"/>
        <c:crosses val="autoZero"/>
        <c:auto val="1"/>
        <c:lblAlgn val="ctr"/>
        <c:lblOffset val="100"/>
        <c:noMultiLvlLbl val="0"/>
      </c:catAx>
      <c:valAx>
        <c:axId val="47193472"/>
        <c:scaling>
          <c:orientation val="minMax"/>
          <c:min val="7.0000000000000007E-2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9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340541671421507"/>
          <c:y val="8.7999894890138292E-2"/>
          <c:w val="0.37318916657156981"/>
          <c:h val="5.8514076066588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Commercial Net Attrition</a:t>
            </a:r>
          </a:p>
        </c:rich>
      </c:tx>
      <c:layout>
        <c:manualLayout>
          <c:xMode val="edge"/>
          <c:yMode val="edge"/>
          <c:x val="0.34558319506149776"/>
          <c:y val="3.5989334368860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16035291494367"/>
          <c:y val="0.22462214857822843"/>
          <c:w val="0.88235194222119528"/>
          <c:h val="0.51972851254454588"/>
        </c:manualLayout>
      </c:layout>
      <c:lineChart>
        <c:grouping val="standard"/>
        <c:varyColors val="0"/>
        <c:ser>
          <c:idx val="0"/>
          <c:order val="0"/>
          <c:tx>
            <c:strRef>
              <c:f>'Customer type'!$E$1</c:f>
              <c:strCache>
                <c:ptCount val="1"/>
                <c:pt idx="0">
                  <c:v>Gross (Commercial)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'Customer type'!$A$7:$A$16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'Customer type'!$E$7:$E$16</c:f>
              <c:numCache>
                <c:formatCode>0.00%</c:formatCode>
                <c:ptCount val="10"/>
                <c:pt idx="0">
                  <c:v>0.1091</c:v>
                </c:pt>
                <c:pt idx="1">
                  <c:v>0.11269999999999999</c:v>
                </c:pt>
                <c:pt idx="2">
                  <c:v>0.1103</c:v>
                </c:pt>
                <c:pt idx="3">
                  <c:v>0.111</c:v>
                </c:pt>
                <c:pt idx="4">
                  <c:v>0.1178</c:v>
                </c:pt>
                <c:pt idx="5">
                  <c:v>0.1207</c:v>
                </c:pt>
                <c:pt idx="6">
                  <c:v>0.121</c:v>
                </c:pt>
                <c:pt idx="7">
                  <c:v>0.11890000000000001</c:v>
                </c:pt>
                <c:pt idx="8">
                  <c:v>0.1215</c:v>
                </c:pt>
                <c:pt idx="9">
                  <c:v>0.12429999999999999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D3-47AE-B974-3E569AB0D71C}"/>
            </c:ext>
          </c:extLst>
        </c:ser>
        <c:ser>
          <c:idx val="1"/>
          <c:order val="1"/>
          <c:tx>
            <c:strRef>
              <c:f>'Customer type'!$D$1</c:f>
              <c:strCache>
                <c:ptCount val="1"/>
                <c:pt idx="0">
                  <c:v>Net (Commercial)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'Customer type'!$A$7:$A$16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'Customer type'!$D$7:$D$16</c:f>
              <c:numCache>
                <c:formatCode>0.00%</c:formatCode>
                <c:ptCount val="10"/>
                <c:pt idx="0">
                  <c:v>8.2799999999999999E-2</c:v>
                </c:pt>
                <c:pt idx="1">
                  <c:v>8.43E-2</c:v>
                </c:pt>
                <c:pt idx="2">
                  <c:v>8.2299999999999998E-2</c:v>
                </c:pt>
                <c:pt idx="3">
                  <c:v>0.09</c:v>
                </c:pt>
                <c:pt idx="4">
                  <c:v>9.69E-2</c:v>
                </c:pt>
                <c:pt idx="5">
                  <c:v>0.1022</c:v>
                </c:pt>
                <c:pt idx="6">
                  <c:v>0.10249999999999999</c:v>
                </c:pt>
                <c:pt idx="7">
                  <c:v>0.10050000000000001</c:v>
                </c:pt>
                <c:pt idx="8">
                  <c:v>0.1032</c:v>
                </c:pt>
                <c:pt idx="9">
                  <c:v>0.1036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D3-47AE-B974-3E569AB0D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356032"/>
        <c:axId val="161379840"/>
      </c:lineChart>
      <c:catAx>
        <c:axId val="1613560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79840"/>
        <c:crosses val="autoZero"/>
        <c:auto val="1"/>
        <c:lblAlgn val="ctr"/>
        <c:lblOffset val="100"/>
        <c:noMultiLvlLbl val="0"/>
      </c:catAx>
      <c:valAx>
        <c:axId val="161379840"/>
        <c:scaling>
          <c:orientation val="minMax"/>
          <c:max val="0.14000000000000001"/>
          <c:min val="7.0000000000000007E-2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5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14043248244607"/>
          <c:y val="0.14767067161042424"/>
          <c:w val="0.46371913503510792"/>
          <c:h val="0.10317538241126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Residential Net Attrition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'Customer type'!$C$1</c:f>
              <c:strCache>
                <c:ptCount val="1"/>
                <c:pt idx="0">
                  <c:v>Gross (Residential)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'Customer type'!$A$7:$A$16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'Customer type'!$C$7:$C$16</c:f>
              <c:numCache>
                <c:formatCode>0.00%</c:formatCode>
                <c:ptCount val="10"/>
                <c:pt idx="0">
                  <c:v>0.1167</c:v>
                </c:pt>
                <c:pt idx="1">
                  <c:v>0.12039999999999999</c:v>
                </c:pt>
                <c:pt idx="2">
                  <c:v>0.1137</c:v>
                </c:pt>
                <c:pt idx="3">
                  <c:v>0.11260000000000001</c:v>
                </c:pt>
                <c:pt idx="4">
                  <c:v>0.1129</c:v>
                </c:pt>
                <c:pt idx="5">
                  <c:v>0.12429999999999999</c:v>
                </c:pt>
                <c:pt idx="6">
                  <c:v>0.1242</c:v>
                </c:pt>
                <c:pt idx="7">
                  <c:v>0.129</c:v>
                </c:pt>
                <c:pt idx="8">
                  <c:v>0.13400000000000001</c:v>
                </c:pt>
                <c:pt idx="9">
                  <c:v>0.13730000000000001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42-4DE7-B167-F5927CFA2837}"/>
            </c:ext>
          </c:extLst>
        </c:ser>
        <c:ser>
          <c:idx val="0"/>
          <c:order val="1"/>
          <c:tx>
            <c:strRef>
              <c:f>'Customer type'!$B$1</c:f>
              <c:strCache>
                <c:ptCount val="1"/>
                <c:pt idx="0">
                  <c:v>Net (Residential)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'Customer type'!$A$7:$A$16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'Customer type'!$B$7:$B$16</c:f>
              <c:numCache>
                <c:formatCode>0.00%</c:formatCode>
                <c:ptCount val="10"/>
                <c:pt idx="0">
                  <c:v>8.9099999999999999E-2</c:v>
                </c:pt>
                <c:pt idx="1">
                  <c:v>9.7199999999999995E-2</c:v>
                </c:pt>
                <c:pt idx="2">
                  <c:v>8.9200000000000002E-2</c:v>
                </c:pt>
                <c:pt idx="3">
                  <c:v>9.1700000000000004E-2</c:v>
                </c:pt>
                <c:pt idx="4">
                  <c:v>8.9899999999999994E-2</c:v>
                </c:pt>
                <c:pt idx="5">
                  <c:v>0.1051</c:v>
                </c:pt>
                <c:pt idx="6">
                  <c:v>0.106</c:v>
                </c:pt>
                <c:pt idx="7">
                  <c:v>0.1103</c:v>
                </c:pt>
                <c:pt idx="8">
                  <c:v>0.115</c:v>
                </c:pt>
                <c:pt idx="9">
                  <c:v>0.11130000000000001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42-4DE7-B167-F5927CFA2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214464"/>
        <c:axId val="161217536"/>
      </c:lineChart>
      <c:catAx>
        <c:axId val="1612144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17536"/>
        <c:crosses val="autoZero"/>
        <c:auto val="1"/>
        <c:lblAlgn val="ctr"/>
        <c:lblOffset val="100"/>
        <c:noMultiLvlLbl val="0"/>
      </c:catAx>
      <c:valAx>
        <c:axId val="161217536"/>
        <c:scaling>
          <c:orientation val="minMax"/>
          <c:min val="7.0000000000000007E-2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1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Impact on Net  Attrition Measurement with TWO Largest Company Results (TLC)</a:t>
            </a:r>
          </a:p>
        </c:rich>
      </c:tx>
      <c:layout>
        <c:manualLayout>
          <c:xMode val="edge"/>
          <c:yMode val="edge"/>
          <c:x val="0.10739348913980973"/>
          <c:y val="2.0461287251563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TLC!$B$1</c:f>
              <c:strCache>
                <c:ptCount val="1"/>
                <c:pt idx="0">
                  <c:v>Including TLC (Net)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TLC!$A$3:$A$10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TLC!$B$3:$B$10</c:f>
              <c:numCache>
                <c:formatCode>0.00%</c:formatCode>
                <c:ptCount val="8"/>
                <c:pt idx="0">
                  <c:v>0.1142</c:v>
                </c:pt>
                <c:pt idx="1">
                  <c:v>0.1173</c:v>
                </c:pt>
                <c:pt idx="2">
                  <c:v>0.1166</c:v>
                </c:pt>
                <c:pt idx="3">
                  <c:v>0.12529999999999999</c:v>
                </c:pt>
                <c:pt idx="4">
                  <c:v>0.1208</c:v>
                </c:pt>
                <c:pt idx="5">
                  <c:v>0.1193</c:v>
                </c:pt>
                <c:pt idx="6">
                  <c:v>0.1208</c:v>
                </c:pt>
                <c:pt idx="7">
                  <c:v>0.12330000000000001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30-45B8-BB67-C2EE4EBB9C25}"/>
            </c:ext>
          </c:extLst>
        </c:ser>
        <c:ser>
          <c:idx val="1"/>
          <c:order val="1"/>
          <c:tx>
            <c:strRef>
              <c:f>TLC!$C$1</c:f>
              <c:strCache>
                <c:ptCount val="1"/>
                <c:pt idx="0">
                  <c:v>Excluding TLC (Net)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TLC!$A$3:$A$10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TLC!$C$3:$C$10</c:f>
              <c:numCache>
                <c:formatCode>0.00%</c:formatCode>
                <c:ptCount val="8"/>
                <c:pt idx="0">
                  <c:v>8.6800000000000002E-2</c:v>
                </c:pt>
                <c:pt idx="1">
                  <c:v>9.0200000000000002E-2</c:v>
                </c:pt>
                <c:pt idx="2">
                  <c:v>9.5000000000000001E-2</c:v>
                </c:pt>
                <c:pt idx="3">
                  <c:v>0.1057</c:v>
                </c:pt>
                <c:pt idx="4">
                  <c:v>0.1061</c:v>
                </c:pt>
                <c:pt idx="5">
                  <c:v>0.1079</c:v>
                </c:pt>
                <c:pt idx="6">
                  <c:v>0.11169999999999999</c:v>
                </c:pt>
                <c:pt idx="7">
                  <c:v>0.1096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30-45B8-BB67-C2EE4EBB9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912128"/>
        <c:axId val="160956416"/>
      </c:lineChart>
      <c:catAx>
        <c:axId val="1609121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6416"/>
        <c:crosses val="autoZero"/>
        <c:auto val="1"/>
        <c:lblAlgn val="ctr"/>
        <c:lblOffset val="100"/>
        <c:noMultiLvlLbl val="0"/>
      </c:catAx>
      <c:valAx>
        <c:axId val="160956416"/>
        <c:scaling>
          <c:orientation val="minMax"/>
          <c:max val="0.13"/>
          <c:min val="7.0000000000000007E-2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1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573793954557358"/>
          <c:y val="0.14269678890817505"/>
          <c:w val="0.42852402503345094"/>
          <c:h val="5.2332675663647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586095469388257"/>
          <c:y val="4.5496898420625126E-2"/>
          <c:w val="0.77784429299141078"/>
          <c:h val="0.5565606952348900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Sheet1!$I$4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Sheet1!$I$5:$I$12</c:f>
              <c:numCache>
                <c:formatCode>0.0%</c:formatCode>
                <c:ptCount val="8"/>
                <c:pt idx="0">
                  <c:v>0.1512</c:v>
                </c:pt>
                <c:pt idx="1">
                  <c:v>0.33629999999999999</c:v>
                </c:pt>
                <c:pt idx="2">
                  <c:v>3.4099999999999998E-2</c:v>
                </c:pt>
                <c:pt idx="3">
                  <c:v>0.16039999999999999</c:v>
                </c:pt>
                <c:pt idx="4">
                  <c:v>0.1077</c:v>
                </c:pt>
                <c:pt idx="5">
                  <c:v>4.7E-2</c:v>
                </c:pt>
                <c:pt idx="6">
                  <c:v>7.9399999999999998E-2</c:v>
                </c:pt>
                <c:pt idx="7">
                  <c:v>7.0800000000000002E-2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E-4219-AF4D-F24AE4E96681}"/>
            </c:ext>
          </c:extLst>
        </c:ser>
        <c:ser>
          <c:idx val="0"/>
          <c:order val="1"/>
          <c:tx>
            <c:strRef>
              <c:f>Sheet1!$J$4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Sheet1!$J$5:$J$12</c:f>
              <c:numCache>
                <c:formatCode>0.0%</c:formatCode>
                <c:ptCount val="8"/>
                <c:pt idx="0">
                  <c:v>0.14799999999999999</c:v>
                </c:pt>
                <c:pt idx="1">
                  <c:v>0.32490000000000002</c:v>
                </c:pt>
                <c:pt idx="2">
                  <c:v>3.2800000000000003E-2</c:v>
                </c:pt>
                <c:pt idx="3">
                  <c:v>0.14945</c:v>
                </c:pt>
                <c:pt idx="4">
                  <c:v>0.12039999999999999</c:v>
                </c:pt>
                <c:pt idx="5">
                  <c:v>4.2799999999999998E-2</c:v>
                </c:pt>
                <c:pt idx="6">
                  <c:v>8.6699999999999999E-2</c:v>
                </c:pt>
                <c:pt idx="7">
                  <c:v>8.5099999999999995E-2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E-4219-AF4D-F24AE4E96681}"/>
            </c:ext>
          </c:extLst>
        </c:ser>
        <c:ser>
          <c:idx val="2"/>
          <c:order val="2"/>
          <c:tx>
            <c:strRef>
              <c:f>Sheet1!$K$4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0000"/>
                  </a:schemeClr>
                </a:gs>
                <a:gs pos="78000">
                  <a:schemeClr val="accent5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Sheet1!$K$5:$K$12</c:f>
              <c:numCache>
                <c:formatCode>0.00%</c:formatCode>
                <c:ptCount val="8"/>
                <c:pt idx="0" formatCode="0.0%">
                  <c:v>0.10889911880951228</c:v>
                </c:pt>
                <c:pt idx="1">
                  <c:v>0.34899999999999998</c:v>
                </c:pt>
                <c:pt idx="2" formatCode="0.0%">
                  <c:v>2.4756267580483445E-2</c:v>
                </c:pt>
                <c:pt idx="3" formatCode="0.0%">
                  <c:v>0.12879470064852644</c:v>
                </c:pt>
                <c:pt idx="4" formatCode="0.0%">
                  <c:v>0.14785813668100117</c:v>
                </c:pt>
                <c:pt idx="5" formatCode="0.0%">
                  <c:v>8.5748205027816549E-2</c:v>
                </c:pt>
                <c:pt idx="6" formatCode="0.0%">
                  <c:v>4.1769509644401501E-2</c:v>
                </c:pt>
                <c:pt idx="7" formatCode="0.0%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BE-4219-AF4D-F24AE4E96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706112"/>
        <c:axId val="158458240"/>
        <c:axId val="0"/>
      </c:bar3DChart>
      <c:catAx>
        <c:axId val="1577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58240"/>
        <c:crosses val="autoZero"/>
        <c:auto val="1"/>
        <c:lblAlgn val="ctr"/>
        <c:lblOffset val="100"/>
        <c:noMultiLvlLbl val="0"/>
      </c:catAx>
      <c:valAx>
        <c:axId val="1584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860698693970191"/>
          <c:y val="0.93240615558744988"/>
          <c:w val="0.22479637837373759"/>
          <c:h val="5.9716052538144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Reasons!$B$1</c:f>
              <c:strCache>
                <c:ptCount val="1"/>
                <c:pt idx="0">
                  <c:v>Moved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Reasons!$A$5:$A$14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Reasons!$B$5:$B$14</c:f>
              <c:numCache>
                <c:formatCode>0.00%</c:formatCode>
                <c:ptCount val="10"/>
                <c:pt idx="0">
                  <c:v>0.29899999999999999</c:v>
                </c:pt>
                <c:pt idx="1">
                  <c:v>0.38700000000000001</c:v>
                </c:pt>
                <c:pt idx="2">
                  <c:v>0.313</c:v>
                </c:pt>
                <c:pt idx="3">
                  <c:v>0.33900000000000002</c:v>
                </c:pt>
                <c:pt idx="4">
                  <c:v>0.37</c:v>
                </c:pt>
                <c:pt idx="5">
                  <c:v>0.35599999999999998</c:v>
                </c:pt>
                <c:pt idx="6">
                  <c:v>0.35199999999999998</c:v>
                </c:pt>
                <c:pt idx="7">
                  <c:v>0.33629999999999999</c:v>
                </c:pt>
                <c:pt idx="8">
                  <c:v>0.32490000000000002</c:v>
                </c:pt>
                <c:pt idx="9">
                  <c:v>0.3493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92-4BCA-A05D-C8F402412FA6}"/>
            </c:ext>
          </c:extLst>
        </c:ser>
        <c:ser>
          <c:idx val="1"/>
          <c:order val="1"/>
          <c:tx>
            <c:strRef>
              <c:f>Reasons!$C$1</c:f>
              <c:strCache>
                <c:ptCount val="1"/>
                <c:pt idx="0">
                  <c:v>Collections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Reasons!$A$5:$A$14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Reasons!$C$5:$C$14</c:f>
              <c:numCache>
                <c:formatCode>0.00%</c:formatCode>
                <c:ptCount val="10"/>
                <c:pt idx="0">
                  <c:v>0.14699999999999999</c:v>
                </c:pt>
                <c:pt idx="1">
                  <c:v>0.20899999999999999</c:v>
                </c:pt>
                <c:pt idx="2">
                  <c:v>0.216</c:v>
                </c:pt>
                <c:pt idx="3">
                  <c:v>0.191</c:v>
                </c:pt>
                <c:pt idx="4">
                  <c:v>0.186</c:v>
                </c:pt>
                <c:pt idx="5">
                  <c:v>0.161</c:v>
                </c:pt>
                <c:pt idx="6">
                  <c:v>0.151</c:v>
                </c:pt>
                <c:pt idx="7">
                  <c:v>0.1512</c:v>
                </c:pt>
                <c:pt idx="8">
                  <c:v>0.14800000000000002</c:v>
                </c:pt>
                <c:pt idx="9">
                  <c:v>0.10890000000000001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92-4BCA-A05D-C8F402412FA6}"/>
            </c:ext>
          </c:extLst>
        </c:ser>
        <c:ser>
          <c:idx val="2"/>
          <c:order val="2"/>
          <c:tx>
            <c:strRef>
              <c:f>Reasons!$D$1</c:f>
              <c:strCache>
                <c:ptCount val="1"/>
                <c:pt idx="0">
                  <c:v>Lost to Competiton 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Reasons!$A$5:$A$14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Reasons!$D$5:$D$14</c:f>
              <c:numCache>
                <c:formatCode>0.00%</c:formatCode>
                <c:ptCount val="10"/>
                <c:pt idx="0">
                  <c:v>0.16600000000000001</c:v>
                </c:pt>
                <c:pt idx="1">
                  <c:v>9.0999999999999998E-2</c:v>
                </c:pt>
                <c:pt idx="2">
                  <c:v>7.9000000000000001E-2</c:v>
                </c:pt>
                <c:pt idx="3">
                  <c:v>0.13500000000000001</c:v>
                </c:pt>
                <c:pt idx="4">
                  <c:v>0.114</c:v>
                </c:pt>
                <c:pt idx="5">
                  <c:v>0.14299999999999999</c:v>
                </c:pt>
                <c:pt idx="6">
                  <c:v>0.16300000000000001</c:v>
                </c:pt>
                <c:pt idx="7">
                  <c:v>0.16039999999999999</c:v>
                </c:pt>
                <c:pt idx="8">
                  <c:v>0.14940000000000001</c:v>
                </c:pt>
                <c:pt idx="9">
                  <c:v>0.1288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92-4BCA-A05D-C8F402412FA6}"/>
            </c:ext>
          </c:extLst>
        </c:ser>
        <c:ser>
          <c:idx val="3"/>
          <c:order val="3"/>
          <c:tx>
            <c:strRef>
              <c:f>Reasons!$E$1</c:f>
              <c:strCache>
                <c:ptCount val="1"/>
                <c:pt idx="0">
                  <c:v>No Longer Using System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Reasons!$A$5:$A$14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Reasons!$E$5:$E$14</c:f>
              <c:numCache>
                <c:formatCode>0.00%</c:formatCode>
                <c:ptCount val="10"/>
                <c:pt idx="0">
                  <c:v>0.111</c:v>
                </c:pt>
                <c:pt idx="1">
                  <c:v>0.14099999999999999</c:v>
                </c:pt>
                <c:pt idx="2">
                  <c:v>9.4E-2</c:v>
                </c:pt>
                <c:pt idx="3">
                  <c:v>7.5999999999999998E-2</c:v>
                </c:pt>
                <c:pt idx="4">
                  <c:v>0.11600000000000001</c:v>
                </c:pt>
                <c:pt idx="5">
                  <c:v>0.104</c:v>
                </c:pt>
                <c:pt idx="6">
                  <c:v>0.107</c:v>
                </c:pt>
                <c:pt idx="7">
                  <c:v>0.1077</c:v>
                </c:pt>
                <c:pt idx="8">
                  <c:v>0.12039999999999999</c:v>
                </c:pt>
                <c:pt idx="9">
                  <c:v>0.1479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92-4BCA-A05D-C8F402412FA6}"/>
            </c:ext>
          </c:extLst>
        </c:ser>
        <c:ser>
          <c:idx val="4"/>
          <c:order val="4"/>
          <c:tx>
            <c:strRef>
              <c:f>Reasons!$F$1</c:f>
              <c:strCache>
                <c:ptCount val="1"/>
                <c:pt idx="0">
                  <c:v>Financial Difficulties</c:v>
                </c:pt>
              </c:strCache>
            </c:strRef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Reasons!$A$5:$A$14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Reasons!$F$5:$F$14</c:f>
              <c:numCache>
                <c:formatCode>0.00%</c:formatCode>
                <c:ptCount val="10"/>
                <c:pt idx="0">
                  <c:v>4.9000000000000002E-2</c:v>
                </c:pt>
                <c:pt idx="1">
                  <c:v>5.8000000000000003E-2</c:v>
                </c:pt>
                <c:pt idx="2">
                  <c:v>9.2999999999999999E-2</c:v>
                </c:pt>
                <c:pt idx="3">
                  <c:v>6.2E-2</c:v>
                </c:pt>
                <c:pt idx="4">
                  <c:v>6.3E-2</c:v>
                </c:pt>
                <c:pt idx="5">
                  <c:v>9.2999999999999999E-2</c:v>
                </c:pt>
                <c:pt idx="6">
                  <c:v>7.9000000000000001E-2</c:v>
                </c:pt>
                <c:pt idx="7">
                  <c:v>7.9399999999999998E-2</c:v>
                </c:pt>
                <c:pt idx="8">
                  <c:v>8.6699999999999999E-2</c:v>
                </c:pt>
                <c:pt idx="9">
                  <c:v>4.1799999999999997E-2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192-4BCA-A05D-C8F402412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039680"/>
        <c:axId val="138041216"/>
      </c:lineChart>
      <c:catAx>
        <c:axId val="1380396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41216"/>
        <c:crosses val="autoZero"/>
        <c:auto val="1"/>
        <c:lblAlgn val="ctr"/>
        <c:lblOffset val="100"/>
        <c:noMultiLvlLbl val="0"/>
      </c:catAx>
      <c:valAx>
        <c:axId val="1380412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3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06284947926309"/>
          <c:y val="5.701800919985598E-2"/>
          <c:w val="0.6595238957837789"/>
          <c:h val="0.87184144971272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Lost</c:v>
                </c:pt>
                <c:pt idx="1">
                  <c:v>Other</c:v>
                </c:pt>
                <c:pt idx="2">
                  <c:v>Can’t Afford</c:v>
                </c:pt>
                <c:pt idx="3">
                  <c:v>Equipment/Service Issues</c:v>
                </c:pt>
                <c:pt idx="4">
                  <c:v>Competition</c:v>
                </c:pt>
                <c:pt idx="5">
                  <c:v>Not Using/No Longer Need</c:v>
                </c:pt>
                <c:pt idx="6">
                  <c:v>Death/Assisted Living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3.2000000000000001E-2</c:v>
                </c:pt>
                <c:pt idx="1">
                  <c:v>5.2999999999999999E-2</c:v>
                </c:pt>
                <c:pt idx="2">
                  <c:v>7.6999999999999999E-2</c:v>
                </c:pt>
                <c:pt idx="3">
                  <c:v>7.8E-2</c:v>
                </c:pt>
                <c:pt idx="4">
                  <c:v>8.4000000000000005E-2</c:v>
                </c:pt>
                <c:pt idx="5">
                  <c:v>0.16400000000000001</c:v>
                </c:pt>
                <c:pt idx="6">
                  <c:v>0.51200000000000001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0-40EC-A348-794740755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05450568"/>
        <c:axId val="405453848"/>
      </c:barChart>
      <c:catAx>
        <c:axId val="405450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453848"/>
        <c:crosses val="autoZero"/>
        <c:auto val="1"/>
        <c:lblAlgn val="ctr"/>
        <c:lblOffset val="100"/>
        <c:noMultiLvlLbl val="0"/>
      </c:catAx>
      <c:valAx>
        <c:axId val="405453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450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0.15885</cdr:x>
      <cdr:y>0.04601</cdr:y>
    </cdr:from>
    <cdr:to>
      <cdr:x>0.80885</cdr:x>
      <cdr:y>0.13976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E46BA7-4DDF-45C8-B051-88F361A9E915}"/>
            </a:ext>
          </a:extLst>
        </cdr:cNvPr>
        <cdr:cNvSpPr txBox="1"/>
      </cdr:nvSpPr>
      <cdr:spPr>
        <a:xfrm xmlns:a="http://schemas.openxmlformats.org/drawingml/2006/main">
          <a:off x="726282" y="126207"/>
          <a:ext cx="29718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0.13683</cdr:x>
      <cdr:y>0</cdr:y>
    </cdr:from>
    <cdr:to>
      <cdr:x>0.8785</cdr:x>
      <cdr:y>0.12701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539179B-CFE8-44D3-9CA0-36D5473EE0AA}"/>
            </a:ext>
          </a:extLst>
        </cdr:cNvPr>
        <cdr:cNvSpPr txBox="1"/>
      </cdr:nvSpPr>
      <cdr:spPr>
        <a:xfrm xmlns:a="http://schemas.openxmlformats.org/drawingml/2006/main">
          <a:off x="1074003" y="-980016"/>
          <a:ext cx="5821633" cy="626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1"/>
              </a:solidFill>
            </a:rPr>
            <a:t>Reasons for Attrition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2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5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96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4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774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17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32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5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054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67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4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46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361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2099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7915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8139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53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08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6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092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8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345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02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42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07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00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123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43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7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6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4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7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4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38643-D2F4-46C3-BB67-68E6AC03A801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E33B1-37B5-4C50-BC5B-CE0A01A6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77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5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hyperlink" Target="http://www.csaaintl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242" y="99419"/>
            <a:ext cx="8220408" cy="3329581"/>
          </a:xfrm>
        </p:spPr>
        <p:txBody>
          <a:bodyPr/>
          <a:lstStyle/>
          <a:p>
            <a:r>
              <a:rPr lang="en-US" dirty="0"/>
              <a:t>Attrition Measurement</a:t>
            </a:r>
            <a:br>
              <a:rPr lang="en-US" dirty="0"/>
            </a:br>
            <a:r>
              <a:rPr lang="en-US" dirty="0"/>
              <a:t>Update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2900" y="3596280"/>
            <a:ext cx="6800850" cy="677270"/>
          </a:xfrm>
        </p:spPr>
        <p:txBody>
          <a:bodyPr>
            <a:normAutofit/>
          </a:bodyPr>
          <a:lstStyle/>
          <a:p>
            <a:r>
              <a:rPr lang="en-US" sz="2800" dirty="0"/>
              <a:t>Continuing to Develop Meaningful Trends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499E6-B35A-4E10-8ABE-B22757B4A179}"/>
              </a:ext>
            </a:extLst>
          </p:cNvPr>
          <p:cNvSpPr txBox="1"/>
          <p:nvPr/>
        </p:nvSpPr>
        <p:spPr>
          <a:xfrm>
            <a:off x="4089401" y="4782437"/>
            <a:ext cx="3187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Prepared By: 	   </a:t>
            </a:r>
          </a:p>
          <a:p>
            <a:r>
              <a:rPr lang="en-US" sz="2000" dirty="0"/>
              <a:t>TRG Associates, Inc.</a:t>
            </a:r>
          </a:p>
          <a:p>
            <a:r>
              <a:rPr lang="en-US" sz="2000" dirty="0"/>
              <a:t>860-395-0548</a:t>
            </a:r>
          </a:p>
          <a:p>
            <a:r>
              <a:rPr lang="en-US" sz="2000" dirty="0">
                <a:hlinkClick r:id="rId3"/>
              </a:rPr>
              <a:t>www.trgassociates.com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43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5963" y="374128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/>
              <a:t>Annual Trend Dollars of RMR*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031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929504"/>
              </p:ext>
            </p:extLst>
          </p:nvPr>
        </p:nvGraphicFramePr>
        <p:xfrm>
          <a:off x="919268" y="1450966"/>
          <a:ext cx="8283363" cy="4566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4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73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Region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b="1" dirty="0"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2017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Northeast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54,531,186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57,297,528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61,334,025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64,136,881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71,595,895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78,092,485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Midwest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52,941,995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58,074,794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62,794,424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Southwest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38,126,266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46,047,519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52,275,939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64,141,912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70,346,795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77,141,809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International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24,462,876</a:t>
                      </a:r>
                      <a:endParaRPr lang="en-US" sz="2200" b="1" i="0" u="sng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28,284,374</a:t>
                      </a:r>
                      <a:endParaRPr lang="en-US" sz="2200" b="1" i="0" u="sng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34,481,330</a:t>
                      </a:r>
                      <a:endParaRPr lang="en-US" sz="2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298,341,118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331,646,905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366,120,011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32548" y="6183790"/>
            <a:ext cx="5200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*</a:t>
            </a:r>
            <a:r>
              <a:rPr lang="en-US" sz="135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Recurring Monthly Revenue</a:t>
            </a:r>
          </a:p>
        </p:txBody>
      </p:sp>
    </p:spTree>
    <p:extLst>
      <p:ext uri="{BB962C8B-B14F-4D97-AF65-F5344CB8AC3E}">
        <p14:creationId xmlns:p14="http://schemas.microsoft.com/office/powerpoint/2010/main" val="346274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4230" y="384612"/>
            <a:ext cx="8596668" cy="804760"/>
          </a:xfrm>
        </p:spPr>
        <p:txBody>
          <a:bodyPr>
            <a:normAutofit/>
          </a:bodyPr>
          <a:lstStyle/>
          <a:p>
            <a:r>
              <a:rPr lang="en-US" b="1" dirty="0"/>
              <a:t>Annual Trend Dollars of RMR*</a:t>
            </a:r>
          </a:p>
        </p:txBody>
      </p:sp>
      <p:graphicFrame>
        <p:nvGraphicFramePr>
          <p:cNvPr id="51694" name="Group 49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273063"/>
              </p:ext>
            </p:extLst>
          </p:nvPr>
        </p:nvGraphicFramePr>
        <p:xfrm>
          <a:off x="937180" y="1350855"/>
          <a:ext cx="8229601" cy="44075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1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8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0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3-50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284,067 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160,224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255,041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51-100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1,029,517 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830,403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1,127,048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101-200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2,189,042 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2,099,217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2,406,738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201-500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15,147,786 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15,873,539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16,489,623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500+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279,690,706</a:t>
                      </a:r>
                      <a:r>
                        <a:rPr lang="en-US" sz="2200" u="none" strike="noStrike" dirty="0">
                          <a:effectLst/>
                        </a:rPr>
                        <a:t> 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312,683,522</a:t>
                      </a:r>
                      <a:r>
                        <a:rPr lang="en-US" sz="2200" u="none" strike="noStrike" dirty="0">
                          <a:effectLst/>
                        </a:rPr>
                        <a:t>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345,841,561</a:t>
                      </a:r>
                      <a:r>
                        <a:rPr lang="en-US" sz="2200" u="none" strike="noStrike" dirty="0">
                          <a:effectLst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298,341,118 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331,646,905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366,120,011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9834" y="5919876"/>
            <a:ext cx="746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Arial Unicode MS" panose="020B0604020202020204"/>
              </a:rPr>
              <a:t>*Includes branches of companies reflected by RMR size/Attrition if provided</a:t>
            </a:r>
          </a:p>
        </p:txBody>
      </p:sp>
    </p:spTree>
    <p:extLst>
      <p:ext uri="{BB962C8B-B14F-4D97-AF65-F5344CB8AC3E}">
        <p14:creationId xmlns:p14="http://schemas.microsoft.com/office/powerpoint/2010/main" val="298990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42582" y="449235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/>
              <a:t>Annual Trend Dollars of RMR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2952750" y="1916907"/>
            <a:ext cx="6286500" cy="332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2360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59690"/>
              </p:ext>
            </p:extLst>
          </p:nvPr>
        </p:nvGraphicFramePr>
        <p:xfrm>
          <a:off x="805979" y="1818992"/>
          <a:ext cx="8743425" cy="2593871"/>
        </p:xfrm>
        <a:graphic>
          <a:graphicData uri="http://schemas.openxmlformats.org/drawingml/2006/table">
            <a:tbl>
              <a:tblPr firstRow="1" firstCol="1" bandCol="1">
                <a:tableStyleId>{2D5ABB26-0587-4C30-8999-92F81FD0307C}</a:tableStyleId>
              </a:tblPr>
              <a:tblGrid>
                <a:gridCol w="2205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7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9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6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1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64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Customer 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65,880,451 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67,500,074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63,001,159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132,670,100 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145,013,567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159,469,080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99,790,568</a:t>
                      </a:r>
                      <a:r>
                        <a:rPr lang="en-US" sz="2200" u="none" strike="noStrike" dirty="0">
                          <a:effectLst/>
                        </a:rPr>
                        <a:t> 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119,133,264 </a:t>
                      </a:r>
                      <a:endParaRPr lang="en-US" sz="2200" b="1" i="0" u="sng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143,649,772</a:t>
                      </a:r>
                      <a:r>
                        <a:rPr lang="en-US" sz="2200" u="none" strike="noStrike" dirty="0">
                          <a:effectLst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298,341,118 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331,646,905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366,120,011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6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073" y="484554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/>
              <a:t>Annual Trend Dollars of RMR</a:t>
            </a:r>
          </a:p>
        </p:txBody>
      </p:sp>
      <p:graphicFrame>
        <p:nvGraphicFramePr>
          <p:cNvPr id="13375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398065"/>
              </p:ext>
            </p:extLst>
          </p:nvPr>
        </p:nvGraphicFramePr>
        <p:xfrm>
          <a:off x="1077775" y="1742831"/>
          <a:ext cx="8321038" cy="23983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82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1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07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23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Customer 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Residential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171,099,682 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200,515,508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218,645,015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Commercial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127,241,436 </a:t>
                      </a:r>
                      <a:endParaRPr lang="en-US" sz="2200" b="1" i="0" u="sng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131,131,397 </a:t>
                      </a:r>
                      <a:endParaRPr lang="en-US" sz="2200" b="1" i="0" u="sng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effectLst/>
                        </a:rPr>
                        <a:t>147,474,997 </a:t>
                      </a:r>
                      <a:endParaRPr lang="en-US" sz="2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298,341,118 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331,646,905 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366,120,011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166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52627" y="396875"/>
            <a:ext cx="10445885" cy="1325563"/>
          </a:xfrm>
        </p:spPr>
        <p:txBody>
          <a:bodyPr>
            <a:normAutofit/>
          </a:bodyPr>
          <a:lstStyle/>
          <a:p>
            <a:r>
              <a:rPr lang="en-US" b="1" dirty="0"/>
              <a:t>Attrition Update through Year End 2017</a:t>
            </a:r>
          </a:p>
        </p:txBody>
      </p:sp>
      <p:graphicFrame>
        <p:nvGraphicFramePr>
          <p:cNvPr id="19534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223186"/>
              </p:ext>
            </p:extLst>
          </p:nvPr>
        </p:nvGraphicFramePr>
        <p:xfrm>
          <a:off x="1002832" y="1352550"/>
          <a:ext cx="8129473" cy="45750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59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Region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Northeast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11.74%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9.74%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12.19%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10.43%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12.46%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10.41%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12.84%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10.85%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12.91%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10.92%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13.21%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10.61%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Midwest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11.72%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10.15%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12.29%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10.70%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12.61%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10.32%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Southwest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13.60%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11.98%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14.39%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12.65%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14.64%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12.32%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12.27%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10.10%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12.64%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10.39%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13.16%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10.53%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International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13.57%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12.09%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13.90%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12.18%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13.55%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11.31%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762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679" y="410687"/>
            <a:ext cx="9176892" cy="962215"/>
          </a:xfrm>
        </p:spPr>
        <p:txBody>
          <a:bodyPr>
            <a:normAutofit/>
          </a:bodyPr>
          <a:lstStyle/>
          <a:p>
            <a:r>
              <a:rPr lang="en-US" b="1" dirty="0"/>
              <a:t>Attrition Update through Year End 2017</a:t>
            </a:r>
          </a:p>
        </p:txBody>
      </p:sp>
      <p:graphicFrame>
        <p:nvGraphicFramePr>
          <p:cNvPr id="22742" name="Group 2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05259"/>
              </p:ext>
            </p:extLst>
          </p:nvPr>
        </p:nvGraphicFramePr>
        <p:xfrm>
          <a:off x="1180290" y="1643561"/>
          <a:ext cx="8036560" cy="406887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85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8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1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Co. 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3-50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6.55%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5.83%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8.32%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7.64%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7.67%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6.30%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51-100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6.16%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4.88%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9.43%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7.44%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9.00%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7.10%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101-200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9.17%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8.21%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9.18%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7.90%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8.71%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7.46%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201-500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9.57%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8.10%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10.66%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8.93%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10.48%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8.74%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500+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12.68%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10.79%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13.06%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11.17%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13.39%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10.96%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991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071" y="204411"/>
            <a:ext cx="11306379" cy="1621214"/>
          </a:xfrm>
        </p:spPr>
        <p:txBody>
          <a:bodyPr>
            <a:normAutofit/>
          </a:bodyPr>
          <a:lstStyle/>
          <a:p>
            <a:r>
              <a:rPr lang="en-US" b="1" dirty="0"/>
              <a:t>Net Attrition by Company Size</a:t>
            </a:r>
            <a:br>
              <a:rPr lang="en-US" b="1" dirty="0"/>
            </a:br>
            <a:r>
              <a:rPr lang="en-US" b="1" dirty="0"/>
              <a:t>10 Year Profile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417579"/>
              </p:ext>
            </p:extLst>
          </p:nvPr>
        </p:nvGraphicFramePr>
        <p:xfrm>
          <a:off x="838200" y="1622425"/>
          <a:ext cx="10515600" cy="463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991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45220" y="441149"/>
            <a:ext cx="9321860" cy="1475758"/>
          </a:xfrm>
        </p:spPr>
        <p:txBody>
          <a:bodyPr>
            <a:normAutofit/>
          </a:bodyPr>
          <a:lstStyle/>
          <a:p>
            <a:r>
              <a:rPr lang="en-US" b="1" dirty="0"/>
              <a:t>Attrition Update through Year End 2017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2952750" y="1916907"/>
            <a:ext cx="6286500" cy="332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6458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61843"/>
              </p:ext>
            </p:extLst>
          </p:nvPr>
        </p:nvGraphicFramePr>
        <p:xfrm>
          <a:off x="914515" y="1702038"/>
          <a:ext cx="8383270" cy="242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23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5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5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12.95%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11.29%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12.99%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11.66%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14.37%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12.54%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11.62%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9.56%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11.96%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9.96%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12.17%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9.99%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13.30%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11.55%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14.01%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11.98%</a:t>
                      </a:r>
                      <a:endParaRPr lang="en-US" sz="22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13.84%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10.99%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746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5098" y="159972"/>
            <a:ext cx="11603701" cy="1320800"/>
          </a:xfrm>
        </p:spPr>
        <p:txBody>
          <a:bodyPr>
            <a:normAutofit/>
          </a:bodyPr>
          <a:lstStyle/>
          <a:p>
            <a:r>
              <a:rPr lang="en-US" b="1" dirty="0"/>
              <a:t>Net Attrition by Origination Source</a:t>
            </a:r>
            <a:br>
              <a:rPr lang="en-US" b="1" dirty="0"/>
            </a:br>
            <a:r>
              <a:rPr lang="en-US" b="1" dirty="0"/>
              <a:t>10 Year Profile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323357"/>
              </p:ext>
            </p:extLst>
          </p:nvPr>
        </p:nvGraphicFramePr>
        <p:xfrm>
          <a:off x="838200" y="1558924"/>
          <a:ext cx="10515600" cy="479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34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62209" y="433652"/>
            <a:ext cx="9236341" cy="962642"/>
          </a:xfrm>
        </p:spPr>
        <p:txBody>
          <a:bodyPr>
            <a:normAutofit/>
          </a:bodyPr>
          <a:lstStyle/>
          <a:p>
            <a:r>
              <a:rPr lang="en-US" b="1" dirty="0"/>
              <a:t>Attrition Update through Year End 2017</a:t>
            </a:r>
          </a:p>
        </p:txBody>
      </p:sp>
      <p:graphicFrame>
        <p:nvGraphicFramePr>
          <p:cNvPr id="17482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81031"/>
              </p:ext>
            </p:extLst>
          </p:nvPr>
        </p:nvGraphicFramePr>
        <p:xfrm>
          <a:off x="928419" y="1825144"/>
          <a:ext cx="8503919" cy="213666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9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Customer Type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Residential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12.90%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11.03%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13.40%</a:t>
                      </a:r>
                      <a:endParaRPr lang="en-US" sz="24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11.50%</a:t>
                      </a:r>
                      <a:endParaRPr lang="en-US" sz="24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13.73%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11.13%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Commercial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11.89%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10.05%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12.15%</a:t>
                      </a:r>
                      <a:endParaRPr lang="en-US" sz="24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10.32%</a:t>
                      </a:r>
                      <a:endParaRPr lang="en-US" sz="2400" b="1" i="0" u="none" strike="noStrike" dirty="0"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12.43%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10.36%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66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75977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2FDF-34F0-47E9-BBDF-BC976478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26" y="210412"/>
            <a:ext cx="9682655" cy="888234"/>
          </a:xfrm>
        </p:spPr>
        <p:txBody>
          <a:bodyPr/>
          <a:lstStyle/>
          <a:p>
            <a:r>
              <a:rPr lang="en-US" b="1" dirty="0"/>
              <a:t>Residential vs. Commercial 10 Year Profile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539486"/>
              </p:ext>
            </p:extLst>
          </p:nvPr>
        </p:nvGraphicFramePr>
        <p:xfrm>
          <a:off x="1281722" y="3634519"/>
          <a:ext cx="9270989" cy="271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601990"/>
              </p:ext>
            </p:extLst>
          </p:nvPr>
        </p:nvGraphicFramePr>
        <p:xfrm>
          <a:off x="1281723" y="1087690"/>
          <a:ext cx="9270989" cy="251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4299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10" y="277000"/>
            <a:ext cx="11372609" cy="1320800"/>
          </a:xfrm>
        </p:spPr>
        <p:txBody>
          <a:bodyPr>
            <a:noAutofit/>
          </a:bodyPr>
          <a:lstStyle/>
          <a:p>
            <a:r>
              <a:rPr lang="en-US" b="1" dirty="0"/>
              <a:t>Impact on Attrition Measurement with </a:t>
            </a:r>
            <a:br>
              <a:rPr lang="en-US" b="1" dirty="0"/>
            </a:br>
            <a:r>
              <a:rPr lang="en-US" b="1" dirty="0"/>
              <a:t>TWO Largest Company Results (TLC)</a:t>
            </a:r>
          </a:p>
        </p:txBody>
      </p:sp>
      <p:graphicFrame>
        <p:nvGraphicFramePr>
          <p:cNvPr id="18459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841871"/>
              </p:ext>
            </p:extLst>
          </p:nvPr>
        </p:nvGraphicFramePr>
        <p:xfrm>
          <a:off x="370710" y="1597800"/>
          <a:ext cx="9150994" cy="35012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5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81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Excluding TLC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Including TLC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8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6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501+ RMR Companies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$312.9M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345.8$M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$747.6M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$788.7M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3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 Attrition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r"/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r"/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r"/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r"/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6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Company 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baseline="0" dirty="0">
                          <a:effectLst/>
                        </a:rPr>
                        <a:t> 11.17</a:t>
                      </a:r>
                      <a:r>
                        <a:rPr lang="en-US" sz="2200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77" marR="7177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10.96%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baseline="0" dirty="0">
                          <a:effectLst/>
                        </a:rPr>
                        <a:t> 12.08</a:t>
                      </a:r>
                      <a:r>
                        <a:rPr lang="en-US" sz="2200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77" marR="7177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baseline="0" dirty="0">
                          <a:effectLst/>
                        </a:rPr>
                        <a:t>12.33</a:t>
                      </a:r>
                      <a:r>
                        <a:rPr lang="en-US" sz="2200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77" marR="7177" marT="5715" marB="0" anchor="ctr"/>
                </a:tc>
                <a:extLst>
                  <a:ext uri="{0D108BD9-81ED-4DB2-BD59-A6C34878D82A}">
                    <a16:rowId xmlns:a16="http://schemas.microsoft.com/office/drawing/2014/main" val="639874451"/>
                  </a:ext>
                </a:extLst>
              </a:tr>
              <a:tr h="4776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Residential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baseline="0" dirty="0">
                          <a:effectLst/>
                        </a:rPr>
                        <a:t> 11.50</a:t>
                      </a:r>
                      <a:r>
                        <a:rPr lang="en-US" sz="2200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77" marR="7177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11.13%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baseline="0" dirty="0">
                          <a:effectLst/>
                        </a:rPr>
                        <a:t> 12.29</a:t>
                      </a:r>
                      <a:r>
                        <a:rPr lang="en-US" sz="2200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77" marR="7177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baseline="0" dirty="0">
                          <a:effectLst/>
                        </a:rPr>
                        <a:t>12.68</a:t>
                      </a:r>
                      <a:r>
                        <a:rPr lang="en-US" sz="2200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77" marR="7177" marT="571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3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Commercial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10.32%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77" marR="7177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10.36%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11.40%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77" marR="7177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11.26%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77" marR="7177" marT="571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57" name="Text Box 108"/>
          <p:cNvSpPr txBox="1">
            <a:spLocks noChangeArrowheads="1"/>
          </p:cNvSpPr>
          <p:nvPr/>
        </p:nvSpPr>
        <p:spPr bwMode="auto">
          <a:xfrm>
            <a:off x="3085742" y="5402155"/>
            <a:ext cx="4953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350" dirty="0"/>
              <a:t>Sources:	  SDM May 2018 – SDM 100</a:t>
            </a:r>
          </a:p>
          <a:p>
            <a:r>
              <a:rPr lang="en-US" sz="1350" dirty="0"/>
              <a:t>	  SEC Filings 10K</a:t>
            </a:r>
          </a:p>
          <a:p>
            <a:r>
              <a:rPr lang="en-US" sz="1350" dirty="0"/>
              <a:t>	  Public Quarterly Company Review</a:t>
            </a:r>
          </a:p>
          <a:p>
            <a:r>
              <a:rPr lang="en-US" sz="1350" dirty="0"/>
              <a:t>	  Research Company Data</a:t>
            </a:r>
          </a:p>
        </p:txBody>
      </p:sp>
    </p:spTree>
    <p:extLst>
      <p:ext uri="{BB962C8B-B14F-4D97-AF65-F5344CB8AC3E}">
        <p14:creationId xmlns:p14="http://schemas.microsoft.com/office/powerpoint/2010/main" val="2564243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97" y="300892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/>
              <a:t>Net Attrition Inclusive of TLC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447467"/>
              </p:ext>
            </p:extLst>
          </p:nvPr>
        </p:nvGraphicFramePr>
        <p:xfrm>
          <a:off x="880898" y="1070708"/>
          <a:ext cx="10430204" cy="536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706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" y="186391"/>
            <a:ext cx="7886700" cy="994172"/>
          </a:xfrm>
        </p:spPr>
        <p:txBody>
          <a:bodyPr>
            <a:normAutofit/>
          </a:bodyPr>
          <a:lstStyle/>
          <a:p>
            <a:r>
              <a:rPr lang="en-US" sz="4000" b="1" dirty="0"/>
              <a:t>Top Reasons for Attrition</a:t>
            </a:r>
          </a:p>
        </p:txBody>
      </p:sp>
      <p:graphicFrame>
        <p:nvGraphicFramePr>
          <p:cNvPr id="6" name="Top Reasons for Attrition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412464"/>
              </p:ext>
            </p:extLst>
          </p:nvPr>
        </p:nvGraphicFramePr>
        <p:xfrm>
          <a:off x="1064806" y="1040860"/>
          <a:ext cx="10226566" cy="518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764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38310" y="145555"/>
            <a:ext cx="8596668" cy="956063"/>
          </a:xfrm>
        </p:spPr>
        <p:txBody>
          <a:bodyPr>
            <a:normAutofit/>
          </a:bodyPr>
          <a:lstStyle/>
          <a:p>
            <a:r>
              <a:rPr lang="en-US" b="1" dirty="0"/>
              <a:t>Reason Code Analysis</a:t>
            </a:r>
          </a:p>
        </p:txBody>
      </p:sp>
      <p:graphicFrame>
        <p:nvGraphicFramePr>
          <p:cNvPr id="19535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853087"/>
              </p:ext>
            </p:extLst>
          </p:nvPr>
        </p:nvGraphicFramePr>
        <p:xfrm>
          <a:off x="978895" y="976570"/>
          <a:ext cx="8266706" cy="515452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Cancellation Reason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Collection/Non-Payment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15.1%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15.1%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14.8%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10.9%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Moved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35.2%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33.6%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32.5%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34.9%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Poor Service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3.5%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3.4%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3.3%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Lost to Competition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16.3%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16.0%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14.9%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12.9%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 Longer Using System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10.7%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10.8%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12.0%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14.8%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Sold/Out of Business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3.7%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4.7%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4.3%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Financial Difficulties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7.9%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7.9%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8.7%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4.2%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Property Abandoned/Vacant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End of Contract Term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0.2%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0.8%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0.4%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0.4%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Deceased/Rest home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0.4%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0.4%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0.5%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7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PI Rescinded/RMR Reduction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6.9%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7.1%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8.5%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9.0%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 panose="020B0604020202020204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2G/3G Transition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n/a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n/a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n/a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0.4%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49563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230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541" y="149444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/>
              <a:t>Net Attrition by Reason Code</a:t>
            </a:r>
            <a:br>
              <a:rPr lang="en-US" b="1" dirty="0"/>
            </a:br>
            <a:r>
              <a:rPr lang="en-US" b="1" dirty="0"/>
              <a:t>Top 5 Reasons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179794"/>
              </p:ext>
            </p:extLst>
          </p:nvPr>
        </p:nvGraphicFramePr>
        <p:xfrm>
          <a:off x="838200" y="1414586"/>
          <a:ext cx="10923954" cy="516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243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543" y="50922"/>
            <a:ext cx="10390464" cy="46119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PERS Attrition Profiles 2017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84A9AA7-0E7C-4F9E-AE4E-FD0E8439CC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323354"/>
              </p:ext>
            </p:extLst>
          </p:nvPr>
        </p:nvGraphicFramePr>
        <p:xfrm>
          <a:off x="149688" y="1378509"/>
          <a:ext cx="3918058" cy="19523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90002">
                  <a:extLst>
                    <a:ext uri="{9D8B030D-6E8A-4147-A177-3AD203B41FA5}">
                      <a16:colId xmlns:a16="http://schemas.microsoft.com/office/drawing/2014/main" val="462428555"/>
                    </a:ext>
                  </a:extLst>
                </a:gridCol>
                <a:gridCol w="1728056">
                  <a:extLst>
                    <a:ext uri="{9D8B030D-6E8A-4147-A177-3AD203B41FA5}">
                      <a16:colId xmlns:a16="http://schemas.microsoft.com/office/drawing/2014/main" val="3779122959"/>
                    </a:ext>
                  </a:extLst>
                </a:gridCol>
              </a:tblGrid>
              <a:tr h="2712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Estimated Market Size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576224"/>
                  </a:ext>
                </a:extLst>
              </a:tr>
              <a:tr h="267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Market Today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$1B Revenue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3087382408"/>
                  </a:ext>
                </a:extLst>
              </a:tr>
              <a:tr h="261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Estimated Growth CAGR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1396939056"/>
                  </a:ext>
                </a:extLst>
              </a:tr>
              <a:tr h="284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Market By 2025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$2.5B Revenue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1598385967"/>
                  </a:ext>
                </a:extLst>
              </a:tr>
              <a:tr h="330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US Population 65+ by 2030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40M</a:t>
                      </a:r>
                    </a:p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1365105020"/>
                  </a:ext>
                </a:extLst>
              </a:tr>
              <a:tr h="333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US Population 75+ by  2030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37M</a:t>
                      </a:r>
                    </a:p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1223490394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10D033A-0F84-43CA-8250-38153151BA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621620"/>
              </p:ext>
            </p:extLst>
          </p:nvPr>
        </p:nvGraphicFramePr>
        <p:xfrm>
          <a:off x="156310" y="3556669"/>
          <a:ext cx="3918059" cy="21716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90003">
                  <a:extLst>
                    <a:ext uri="{9D8B030D-6E8A-4147-A177-3AD203B41FA5}">
                      <a16:colId xmlns:a16="http://schemas.microsoft.com/office/drawing/2014/main" val="462428555"/>
                    </a:ext>
                  </a:extLst>
                </a:gridCol>
                <a:gridCol w="1728056">
                  <a:extLst>
                    <a:ext uri="{9D8B030D-6E8A-4147-A177-3AD203B41FA5}">
                      <a16:colId xmlns:a16="http://schemas.microsoft.com/office/drawing/2014/main" val="3779122959"/>
                    </a:ext>
                  </a:extLst>
                </a:gridCol>
              </a:tblGrid>
              <a:tr h="2653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Attrition Profile 2017</a:t>
                      </a:r>
                    </a:p>
                  </a:txBody>
                  <a:tcPr marL="7397" marR="7397" marT="7397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2748576224"/>
                  </a:ext>
                </a:extLst>
              </a:tr>
              <a:tr h="41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Data Population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1,707,000 subscribers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extLst>
                  <a:ext uri="{0D108BD9-81ED-4DB2-BD59-A6C34878D82A}">
                    <a16:rowId xmlns:a16="http://schemas.microsoft.com/office/drawing/2014/main" val="3087382408"/>
                  </a:ext>
                </a:extLst>
              </a:tr>
              <a:tr h="123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Estimated RMR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$42.6M</a:t>
                      </a:r>
                    </a:p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9144" marB="0"/>
                </a:tc>
                <a:extLst>
                  <a:ext uri="{0D108BD9-81ED-4DB2-BD59-A6C34878D82A}">
                    <a16:rowId xmlns:a16="http://schemas.microsoft.com/office/drawing/2014/main" val="1396939056"/>
                  </a:ext>
                </a:extLst>
              </a:tr>
              <a:tr h="3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Annualized Attrition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32.57%</a:t>
                      </a:r>
                    </a:p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91440" marB="0"/>
                </a:tc>
                <a:extLst>
                  <a:ext uri="{0D108BD9-81ED-4DB2-BD59-A6C34878D82A}">
                    <a16:rowId xmlns:a16="http://schemas.microsoft.com/office/drawing/2014/main" val="1598385967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Monthly Average Attrition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739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2.714%</a:t>
                      </a:r>
                    </a:p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7" marR="7397" marT="91440" marB="0"/>
                </a:tc>
                <a:extLst>
                  <a:ext uri="{0D108BD9-81ED-4DB2-BD59-A6C34878D82A}">
                    <a16:rowId xmlns:a16="http://schemas.microsoft.com/office/drawing/2014/main" val="136510502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4420A7B-3A29-4A88-ADE1-0BA70B9BE759}"/>
              </a:ext>
            </a:extLst>
          </p:cNvPr>
          <p:cNvSpPr txBox="1"/>
          <p:nvPr/>
        </p:nvSpPr>
        <p:spPr>
          <a:xfrm>
            <a:off x="453511" y="6585019"/>
            <a:ext cx="10589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Sources: Published Attrition metrics, company and PERS Central Station interviews and PERS transaction presentations/analysis.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930BF5C-EBDD-41BD-A2D9-860CCFE8F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872831"/>
              </p:ext>
            </p:extLst>
          </p:nvPr>
        </p:nvGraphicFramePr>
        <p:xfrm>
          <a:off x="4192955" y="980016"/>
          <a:ext cx="7849357" cy="515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673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TRG Maintains Full Confidentiality of Participant’s Figures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31488" y="2388726"/>
            <a:ext cx="8107762" cy="4005495"/>
          </a:xfrm>
        </p:spPr>
        <p:txBody>
          <a:bodyPr/>
          <a:lstStyle/>
          <a:p>
            <a:r>
              <a:rPr lang="en-US" sz="2400" dirty="0"/>
              <a:t>Summary results as presented will be available on </a:t>
            </a:r>
          </a:p>
          <a:p>
            <a:r>
              <a:rPr lang="en-US" sz="2400" dirty="0"/>
              <a:t>TMA Web-Site  (</a:t>
            </a:r>
            <a:r>
              <a:rPr lang="en-US" sz="2400" dirty="0">
                <a:solidFill>
                  <a:srgbClr val="92D050"/>
                </a:solidFill>
                <a:hlinkClick r:id="rId2"/>
              </a:rPr>
              <a:t>www.tma.us</a:t>
            </a:r>
            <a:r>
              <a:rPr lang="en-US" sz="2400" dirty="0"/>
              <a:t>)</a:t>
            </a:r>
          </a:p>
          <a:p>
            <a:r>
              <a:rPr lang="en-US" sz="2400" dirty="0"/>
              <a:t>TRG Web-Site (</a:t>
            </a:r>
            <a:r>
              <a:rPr lang="en-US" sz="2400" dirty="0">
                <a:hlinkClick r:id="rId3"/>
              </a:rPr>
              <a:t>www.trgassociates.com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Next update for 2018 – August 2019		</a:t>
            </a:r>
          </a:p>
          <a:p>
            <a:pPr marL="0" indent="0">
              <a:buNone/>
            </a:pPr>
            <a:r>
              <a:rPr lang="en-US" sz="2400" dirty="0"/>
              <a:t>    Posted in September 2019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4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600200"/>
            <a:ext cx="7239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121" y="1600200"/>
            <a:ext cx="6840280" cy="34927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553200"/>
            <a:ext cx="3657600" cy="2286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www.trgassociates.com</a:t>
            </a:r>
          </a:p>
        </p:txBody>
      </p:sp>
      <p:pic>
        <p:nvPicPr>
          <p:cNvPr id="2050" name="Picture 2" descr="C:\Users\Ascully\Documents\Wendy\TRG\Attrition\Trg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7220"/>
            <a:ext cx="9144000" cy="60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982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Defining Attrition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793750" y="1581151"/>
            <a:ext cx="9131300" cy="466724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Gross Attrition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The loss of existing customers and their associated recurring monthly revenue (RMR) for contracted services during a particular customer/ calendar cycle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Net Attrition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Gross Attrition plus the add back of “like customer” gains thru resigns of the existing locations –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/>
              <a:t>- The Home/Business location is your ultimate customer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/>
              <a:t>- Price increases for inflation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/>
              <a:t>- Price increases for additional services or technology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3070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Defining Attrition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960868" y="1611390"/>
            <a:ext cx="8539979" cy="50434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Short Version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The measurement of customer dissatisfaction with or need for the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Why Measure?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Attrition measures customer dissatisfaction which, for the most part, is company caused.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The Attrition Tracking Process should be managed to identify, focus on, and rectify those causes within each organization.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en-US" sz="9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00776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Attrition Measurement Methodology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810662" y="1354536"/>
            <a:ext cx="8382000" cy="4528343"/>
          </a:xfrm>
        </p:spPr>
        <p:txBody>
          <a:bodyPr>
            <a:normAutofit fontScale="85000" lnSpcReduction="20000"/>
          </a:bodyPr>
          <a:lstStyle/>
          <a:p>
            <a:endParaRPr lang="en-US" sz="2800" dirty="0"/>
          </a:p>
          <a:p>
            <a:r>
              <a:rPr lang="en-US" sz="2800" dirty="0"/>
              <a:t>Weighted Ending RMR Attrition Method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Step 1:  Cancelled RMR for the Reporting Period = 	Monthly Attrition Sum of Ending RMR for Each Month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Step 2:  Monthly Attrition (from Step 1)* 12  =     	Annualized Attrition</a:t>
            </a:r>
          </a:p>
          <a:p>
            <a:pPr marL="0" indent="0">
              <a:buNone/>
            </a:pPr>
            <a:r>
              <a:rPr lang="en-US" sz="2800" dirty="0"/>
              <a:t>                  </a:t>
            </a:r>
          </a:p>
          <a:p>
            <a:r>
              <a:rPr lang="en-US" sz="2800" dirty="0"/>
              <a:t>An Excel Attrition Measurement Template is available on</a:t>
            </a:r>
          </a:p>
          <a:p>
            <a:pPr marL="0" indent="0">
              <a:buNone/>
            </a:pPr>
            <a:r>
              <a:rPr lang="en-US" sz="2800" dirty="0"/>
              <a:t>      the TRG website with calculation formulas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01662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67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4" y="419100"/>
            <a:ext cx="10327216" cy="1320800"/>
          </a:xfrm>
        </p:spPr>
        <p:txBody>
          <a:bodyPr>
            <a:normAutofit/>
          </a:bodyPr>
          <a:lstStyle/>
          <a:p>
            <a:r>
              <a:rPr lang="en-US" sz="4000" dirty="0"/>
              <a:t>Benefits of Weighted Ending RMR Method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31334" y="1544639"/>
            <a:ext cx="8596668" cy="3880773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r>
              <a:rPr lang="en-US" sz="2400" dirty="0"/>
              <a:t>Accounts for and weights RMR acquisitions</a:t>
            </a:r>
          </a:p>
          <a:p>
            <a:r>
              <a:rPr lang="en-US" sz="2400" dirty="0"/>
              <a:t>Accounts for timing of acquired RMR</a:t>
            </a:r>
          </a:p>
          <a:p>
            <a:pPr lvl="0"/>
            <a:r>
              <a:rPr lang="en-US" sz="2400" dirty="0"/>
              <a:t>Accounts for rapid internal growth and the timing thereof</a:t>
            </a:r>
          </a:p>
          <a:p>
            <a:pPr lvl="0"/>
            <a:r>
              <a:rPr lang="en-US" sz="2400" dirty="0"/>
              <a:t>Similar to many lending/equity institution’s preferred calculation.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6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132" y="390769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/>
              <a:t>The Geography of Attrition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452034" y="1711569"/>
            <a:ext cx="7742766" cy="3103561"/>
          </a:xfrm>
        </p:spPr>
        <p:txBody>
          <a:bodyPr>
            <a:normAutofit/>
          </a:bodyPr>
          <a:lstStyle/>
          <a:p>
            <a:r>
              <a:rPr lang="en-US" sz="2400" dirty="0"/>
              <a:t>NE/Mid Atlantic</a:t>
            </a:r>
          </a:p>
          <a:p>
            <a:r>
              <a:rPr lang="en-US" sz="2400" dirty="0"/>
              <a:t>Southeast</a:t>
            </a:r>
          </a:p>
          <a:p>
            <a:r>
              <a:rPr lang="en-US" sz="2400" dirty="0"/>
              <a:t>Midwest</a:t>
            </a:r>
          </a:p>
          <a:p>
            <a:r>
              <a:rPr lang="en-US" sz="2400" dirty="0"/>
              <a:t>Southwest</a:t>
            </a:r>
          </a:p>
          <a:p>
            <a:r>
              <a:rPr lang="en-US" sz="2400" dirty="0"/>
              <a:t>West</a:t>
            </a:r>
          </a:p>
          <a:p>
            <a:r>
              <a:rPr lang="en-US" sz="2400" dirty="0"/>
              <a:t>International 	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86666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1400530"/>
          </a:xfrm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6" name="Table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3" y="1066228"/>
            <a:ext cx="11094180" cy="4818045"/>
          </a:xfrm>
          <a:effectLst>
            <a:glow rad="5461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1802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1076</Words>
  <Application>Microsoft Office PowerPoint</Application>
  <PresentationFormat>Widescreen</PresentationFormat>
  <Paragraphs>511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Unicode MS</vt:lpstr>
      <vt:lpstr>Calibri</vt:lpstr>
      <vt:lpstr>Century Gothic</vt:lpstr>
      <vt:lpstr>Trebuchet MS</vt:lpstr>
      <vt:lpstr>Wingdings</vt:lpstr>
      <vt:lpstr>Wingdings 3</vt:lpstr>
      <vt:lpstr>Facet</vt:lpstr>
      <vt:lpstr>1_Facet</vt:lpstr>
      <vt:lpstr>Attrition Measurement Update 2017</vt:lpstr>
      <vt:lpstr>PowerPoint Presentation</vt:lpstr>
      <vt:lpstr>PowerPoint Presentation</vt:lpstr>
      <vt:lpstr>Defining Attrition</vt:lpstr>
      <vt:lpstr>Defining Attrition</vt:lpstr>
      <vt:lpstr>Attrition Measurement Methodology</vt:lpstr>
      <vt:lpstr>Benefits of Weighted Ending RMR Method</vt:lpstr>
      <vt:lpstr>The Geography of Attrition</vt:lpstr>
      <vt:lpstr> </vt:lpstr>
      <vt:lpstr>Annual Trend Dollars of RMR*</vt:lpstr>
      <vt:lpstr>Annual Trend Dollars of RMR*</vt:lpstr>
      <vt:lpstr>Annual Trend Dollars of RMR</vt:lpstr>
      <vt:lpstr>Annual Trend Dollars of RMR</vt:lpstr>
      <vt:lpstr>Attrition Update through Year End 2017</vt:lpstr>
      <vt:lpstr>Attrition Update through Year End 2017</vt:lpstr>
      <vt:lpstr>Net Attrition by Company Size 10 Year Profile</vt:lpstr>
      <vt:lpstr>Attrition Update through Year End 2017</vt:lpstr>
      <vt:lpstr>Net Attrition by Origination Source 10 Year Profile</vt:lpstr>
      <vt:lpstr>Attrition Update through Year End 2017</vt:lpstr>
      <vt:lpstr>Residential vs. Commercial 10 Year Profile</vt:lpstr>
      <vt:lpstr>Impact on Attrition Measurement with  TWO Largest Company Results (TLC)</vt:lpstr>
      <vt:lpstr>Net Attrition Inclusive of TLC</vt:lpstr>
      <vt:lpstr>Top Reasons for Attrition</vt:lpstr>
      <vt:lpstr>Reason Code Analysis</vt:lpstr>
      <vt:lpstr>Net Attrition by Reason Code Top 5 Reasons</vt:lpstr>
      <vt:lpstr>PERS Attrition Profiles 2017</vt:lpstr>
      <vt:lpstr>TRG Maintains Full Confidentiality of Participant’s Figures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Attrition Measurement Update 2017</dc:title>
  <dc:creator>Alison Scully</dc:creator>
  <cp:lastModifiedBy>John Brady</cp:lastModifiedBy>
  <cp:revision>34</cp:revision>
  <dcterms:created xsi:type="dcterms:W3CDTF">2018-06-21T16:56:25Z</dcterms:created>
  <dcterms:modified xsi:type="dcterms:W3CDTF">2018-11-10T16:45:48Z</dcterms:modified>
</cp:coreProperties>
</file>