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262" r:id="rId4"/>
    <p:sldId id="261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323" r:id="rId20"/>
    <p:sldId id="290" r:id="rId21"/>
    <p:sldId id="291" r:id="rId22"/>
    <p:sldId id="292" r:id="rId23"/>
    <p:sldId id="293" r:id="rId24"/>
    <p:sldId id="294" r:id="rId25"/>
    <p:sldId id="320" r:id="rId26"/>
    <p:sldId id="324" r:id="rId27"/>
    <p:sldId id="296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2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'Company Size'!$C$2</c:f>
              <c:strCache>
                <c:ptCount val="1"/>
                <c:pt idx="0">
                  <c:v>51-100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Size'!$A$8:$A$17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'Company Size'!$C$8:$C$17</c:f>
              <c:numCache>
                <c:formatCode>0.00%</c:formatCode>
                <c:ptCount val="10"/>
                <c:pt idx="0">
                  <c:v>8.7300000000000003E-2</c:v>
                </c:pt>
                <c:pt idx="1">
                  <c:v>6.5500000000000003E-2</c:v>
                </c:pt>
                <c:pt idx="2">
                  <c:v>6.6799999999999998E-2</c:v>
                </c:pt>
                <c:pt idx="3">
                  <c:v>5.9200000000000003E-2</c:v>
                </c:pt>
                <c:pt idx="4">
                  <c:v>3.73E-2</c:v>
                </c:pt>
                <c:pt idx="5">
                  <c:v>6.0600000000000001E-2</c:v>
                </c:pt>
                <c:pt idx="6">
                  <c:v>4.8800000000000003E-2</c:v>
                </c:pt>
                <c:pt idx="7">
                  <c:v>7.4399999999999994E-2</c:v>
                </c:pt>
                <c:pt idx="8">
                  <c:v>7.0999999999999994E-2</c:v>
                </c:pt>
                <c:pt idx="9">
                  <c:v>7.5199999999999989E-2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D2-4BA2-9C5A-619AAA317FCF}"/>
            </c:ext>
          </c:extLst>
        </c:ser>
        <c:ser>
          <c:idx val="2"/>
          <c:order val="1"/>
          <c:tx>
            <c:strRef>
              <c:f>'Company Size'!$D$2</c:f>
              <c:strCache>
                <c:ptCount val="1"/>
                <c:pt idx="0">
                  <c:v>101-200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Size'!$A$8:$A$17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'Company Size'!$D$8:$D$17</c:f>
              <c:numCache>
                <c:formatCode>0.00%</c:formatCode>
                <c:ptCount val="10"/>
                <c:pt idx="0">
                  <c:v>8.7300000000000003E-2</c:v>
                </c:pt>
                <c:pt idx="1">
                  <c:v>0.06</c:v>
                </c:pt>
                <c:pt idx="2">
                  <c:v>7.0999999999999994E-2</c:v>
                </c:pt>
                <c:pt idx="3">
                  <c:v>7.5800000000000006E-2</c:v>
                </c:pt>
                <c:pt idx="4">
                  <c:v>0.08</c:v>
                </c:pt>
                <c:pt idx="5">
                  <c:v>8.0199999999999994E-2</c:v>
                </c:pt>
                <c:pt idx="6">
                  <c:v>8.2100000000000006E-2</c:v>
                </c:pt>
                <c:pt idx="7">
                  <c:v>7.9000000000000001E-2</c:v>
                </c:pt>
                <c:pt idx="8">
                  <c:v>7.46E-2</c:v>
                </c:pt>
                <c:pt idx="9">
                  <c:v>8.5500000000000007E-2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D2-4BA2-9C5A-619AAA317FCF}"/>
            </c:ext>
          </c:extLst>
        </c:ser>
        <c:ser>
          <c:idx val="3"/>
          <c:order val="2"/>
          <c:tx>
            <c:strRef>
              <c:f>'Company Size'!$E$2</c:f>
              <c:strCache>
                <c:ptCount val="1"/>
                <c:pt idx="0">
                  <c:v>201-500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Size'!$A$8:$A$17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'Company Size'!$E$8:$E$17</c:f>
              <c:numCache>
                <c:formatCode>0.00%</c:formatCode>
                <c:ptCount val="10"/>
                <c:pt idx="0">
                  <c:v>9.0300000000000005E-2</c:v>
                </c:pt>
                <c:pt idx="1">
                  <c:v>8.0199999999999994E-2</c:v>
                </c:pt>
                <c:pt idx="2">
                  <c:v>7.8299999999999995E-2</c:v>
                </c:pt>
                <c:pt idx="3">
                  <c:v>6.6299999999999998E-2</c:v>
                </c:pt>
                <c:pt idx="4">
                  <c:v>7.7299999999999994E-2</c:v>
                </c:pt>
                <c:pt idx="5">
                  <c:v>7.9000000000000001E-2</c:v>
                </c:pt>
                <c:pt idx="6">
                  <c:v>8.1000000000000003E-2</c:v>
                </c:pt>
                <c:pt idx="7">
                  <c:v>8.9300000000000004E-2</c:v>
                </c:pt>
                <c:pt idx="8">
                  <c:v>8.7400000000000005E-2</c:v>
                </c:pt>
                <c:pt idx="9">
                  <c:v>8.929999999999999E-2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D2-4BA2-9C5A-619AAA317FCF}"/>
            </c:ext>
          </c:extLst>
        </c:ser>
        <c:ser>
          <c:idx val="4"/>
          <c:order val="3"/>
          <c:tx>
            <c:strRef>
              <c:f>'Company Size'!$F$2</c:f>
              <c:strCache>
                <c:ptCount val="1"/>
                <c:pt idx="0">
                  <c:v>500+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Size'!$A$8:$A$17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'Company Size'!$F$8:$F$17</c:f>
              <c:numCache>
                <c:formatCode>0.00%</c:formatCode>
                <c:ptCount val="10"/>
                <c:pt idx="0">
                  <c:v>9.0899999999999995E-2</c:v>
                </c:pt>
                <c:pt idx="1">
                  <c:v>8.6800000000000002E-2</c:v>
                </c:pt>
                <c:pt idx="2">
                  <c:v>9.0200000000000002E-2</c:v>
                </c:pt>
                <c:pt idx="3">
                  <c:v>9.5000000000000001E-2</c:v>
                </c:pt>
                <c:pt idx="4">
                  <c:v>0.1057</c:v>
                </c:pt>
                <c:pt idx="5">
                  <c:v>0.1061</c:v>
                </c:pt>
                <c:pt idx="6">
                  <c:v>0.1079</c:v>
                </c:pt>
                <c:pt idx="7">
                  <c:v>0.11169999999999999</c:v>
                </c:pt>
                <c:pt idx="8">
                  <c:v>0.1096</c:v>
                </c:pt>
                <c:pt idx="9">
                  <c:v>0.11539999999999999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D2-4BA2-9C5A-619AAA317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67488"/>
        <c:axId val="132369408"/>
      </c:lineChart>
      <c:catAx>
        <c:axId val="1323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9408"/>
        <c:crosses val="autoZero"/>
        <c:auto val="1"/>
        <c:lblAlgn val="ctr"/>
        <c:lblOffset val="100"/>
        <c:noMultiLvlLbl val="0"/>
      </c:catAx>
      <c:valAx>
        <c:axId val="132369408"/>
        <c:scaling>
          <c:orientation val="minMax"/>
          <c:max val="0.12000000000000001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Net Attrition by Origination Source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18821685924297E-2"/>
          <c:y val="0.12960303756730196"/>
          <c:w val="0.89914511274122311"/>
          <c:h val="0.73775490868802296"/>
        </c:manualLayout>
      </c:layout>
      <c:lineChart>
        <c:grouping val="standard"/>
        <c:varyColors val="0"/>
        <c:ser>
          <c:idx val="0"/>
          <c:order val="0"/>
          <c:tx>
            <c:strRef>
              <c:f>'Customer Origination'!$B$1</c:f>
              <c:strCache>
                <c:ptCount val="1"/>
                <c:pt idx="0">
                  <c:v>Dealer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'Customer Origination'!$A$2:$A$11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'Customer Origination'!$B$2:$B$11</c:f>
              <c:numCache>
                <c:formatCode>0.00%</c:formatCode>
                <c:ptCount val="10"/>
                <c:pt idx="0">
                  <c:v>0.11070000000000001</c:v>
                </c:pt>
                <c:pt idx="1">
                  <c:v>0.10100000000000001</c:v>
                </c:pt>
                <c:pt idx="2">
                  <c:v>9.9099999999999994E-2</c:v>
                </c:pt>
                <c:pt idx="3">
                  <c:v>9.8500000000000004E-2</c:v>
                </c:pt>
                <c:pt idx="4">
                  <c:v>0.1096</c:v>
                </c:pt>
                <c:pt idx="5">
                  <c:v>0.1091</c:v>
                </c:pt>
                <c:pt idx="6">
                  <c:v>0.11289999999999999</c:v>
                </c:pt>
                <c:pt idx="7">
                  <c:v>0.1166</c:v>
                </c:pt>
                <c:pt idx="8">
                  <c:v>0.12539999999999998</c:v>
                </c:pt>
                <c:pt idx="9">
                  <c:v>0.13949999999999999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39-4417-AE26-044F2D3DF1EC}"/>
            </c:ext>
          </c:extLst>
        </c:ser>
        <c:ser>
          <c:idx val="1"/>
          <c:order val="1"/>
          <c:tx>
            <c:strRef>
              <c:f>'Customer Origination'!$C$1</c:f>
              <c:strCache>
                <c:ptCount val="1"/>
                <c:pt idx="0">
                  <c:v>Traditional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'Customer Origination'!$A$2:$A$11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'Customer Origination'!$C$2:$C$11</c:f>
              <c:numCache>
                <c:formatCode>0.00%</c:formatCode>
                <c:ptCount val="10"/>
                <c:pt idx="0">
                  <c:v>8.3099999999999993E-2</c:v>
                </c:pt>
                <c:pt idx="1">
                  <c:v>7.85E-2</c:v>
                </c:pt>
                <c:pt idx="2">
                  <c:v>8.5999999999999993E-2</c:v>
                </c:pt>
                <c:pt idx="3">
                  <c:v>9.4E-2</c:v>
                </c:pt>
                <c:pt idx="4">
                  <c:v>9.8599999999999993E-2</c:v>
                </c:pt>
                <c:pt idx="5">
                  <c:v>9.8599999999999993E-2</c:v>
                </c:pt>
                <c:pt idx="6">
                  <c:v>9.5600000000000004E-2</c:v>
                </c:pt>
                <c:pt idx="7">
                  <c:v>9.9600000000000008E-2</c:v>
                </c:pt>
                <c:pt idx="8">
                  <c:v>9.9900000000000003E-2</c:v>
                </c:pt>
                <c:pt idx="9">
                  <c:v>9.6799999999999997E-2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39-4417-AE26-044F2D3DF1EC}"/>
            </c:ext>
          </c:extLst>
        </c:ser>
        <c:ser>
          <c:idx val="2"/>
          <c:order val="2"/>
          <c:tx>
            <c:strRef>
              <c:f>'Customer Origination'!$D$1</c:f>
              <c:strCache>
                <c:ptCount val="1"/>
                <c:pt idx="0">
                  <c:v>Mass Market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'Customer Origination'!$A$2:$A$11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'Customer Origination'!$D$2:$D$11</c:f>
              <c:numCache>
                <c:formatCode>0.00%</c:formatCode>
                <c:ptCount val="10"/>
                <c:pt idx="0">
                  <c:v>8.4000000000000005E-2</c:v>
                </c:pt>
                <c:pt idx="1">
                  <c:v>0.1033</c:v>
                </c:pt>
                <c:pt idx="2">
                  <c:v>9.1399999999999995E-2</c:v>
                </c:pt>
                <c:pt idx="3">
                  <c:v>8.6900000000000005E-2</c:v>
                </c:pt>
                <c:pt idx="4">
                  <c:v>0.1074</c:v>
                </c:pt>
                <c:pt idx="5">
                  <c:v>0.1094</c:v>
                </c:pt>
                <c:pt idx="6">
                  <c:v>0.11550000000000001</c:v>
                </c:pt>
                <c:pt idx="7">
                  <c:v>0.1198</c:v>
                </c:pt>
                <c:pt idx="8">
                  <c:v>0.1099</c:v>
                </c:pt>
                <c:pt idx="9">
                  <c:v>0.12119999999999999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39-4417-AE26-044F2D3DF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91552"/>
        <c:axId val="47193472"/>
      </c:lineChart>
      <c:catAx>
        <c:axId val="471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3472"/>
        <c:crosses val="autoZero"/>
        <c:auto val="1"/>
        <c:lblAlgn val="ctr"/>
        <c:lblOffset val="100"/>
        <c:noMultiLvlLbl val="0"/>
      </c:catAx>
      <c:valAx>
        <c:axId val="47193472"/>
        <c:scaling>
          <c:orientation val="minMax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Residential</a:t>
            </a:r>
            <a:r>
              <a:rPr lang="en-US" baseline="0" dirty="0"/>
              <a:t> </a:t>
            </a:r>
            <a:r>
              <a:rPr lang="en-US" dirty="0"/>
              <a:t>Attrition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'Customer type'!$C$2:$C$11</c:f>
              <c:numCache>
                <c:formatCode>0.00%</c:formatCode>
                <c:ptCount val="10"/>
                <c:pt idx="0">
                  <c:v>0.12039999999999999</c:v>
                </c:pt>
                <c:pt idx="1">
                  <c:v>0.1137</c:v>
                </c:pt>
                <c:pt idx="2">
                  <c:v>0.11260000000000001</c:v>
                </c:pt>
                <c:pt idx="3">
                  <c:v>0.1129</c:v>
                </c:pt>
                <c:pt idx="4">
                  <c:v>0.12429999999999999</c:v>
                </c:pt>
                <c:pt idx="5">
                  <c:v>0.1242</c:v>
                </c:pt>
                <c:pt idx="6">
                  <c:v>0.129</c:v>
                </c:pt>
                <c:pt idx="7">
                  <c:v>0.13400000000000001</c:v>
                </c:pt>
                <c:pt idx="8">
                  <c:v>0.13730000000000001</c:v>
                </c:pt>
                <c:pt idx="9">
                  <c:v>0.1421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34-4BC7-B060-0368952F2FEE}"/>
            </c:ext>
          </c:extLst>
        </c:ser>
        <c:ser>
          <c:idx val="0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'Customer type'!$B$2:$B$11</c:f>
              <c:numCache>
                <c:formatCode>0.00%</c:formatCode>
                <c:ptCount val="10"/>
                <c:pt idx="0">
                  <c:v>9.7199999999999995E-2</c:v>
                </c:pt>
                <c:pt idx="1">
                  <c:v>8.9200000000000002E-2</c:v>
                </c:pt>
                <c:pt idx="2">
                  <c:v>9.1700000000000004E-2</c:v>
                </c:pt>
                <c:pt idx="3">
                  <c:v>8.9899999999999994E-2</c:v>
                </c:pt>
                <c:pt idx="4">
                  <c:v>0.1051</c:v>
                </c:pt>
                <c:pt idx="5">
                  <c:v>0.106</c:v>
                </c:pt>
                <c:pt idx="6">
                  <c:v>0.1103</c:v>
                </c:pt>
                <c:pt idx="7">
                  <c:v>0.115</c:v>
                </c:pt>
                <c:pt idx="8">
                  <c:v>0.11130000000000001</c:v>
                </c:pt>
                <c:pt idx="9">
                  <c:v>0.12139999999999999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34-4BC7-B060-0368952F2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14464"/>
        <c:axId val="161217536"/>
      </c:lineChart>
      <c:catAx>
        <c:axId val="1612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17536"/>
        <c:crosses val="autoZero"/>
        <c:auto val="1"/>
        <c:lblAlgn val="ctr"/>
        <c:lblOffset val="100"/>
        <c:noMultiLvlLbl val="0"/>
      </c:catAx>
      <c:valAx>
        <c:axId val="161217536"/>
        <c:scaling>
          <c:orientation val="minMax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1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1049288229652"/>
          <c:y val="0.88923021107787104"/>
          <c:w val="0.36979003443813352"/>
          <c:h val="9.6607231008047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Commercial Attrition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490830004216278E-2"/>
          <c:y val="0.16840979056710673"/>
          <c:w val="0.90702156193010264"/>
          <c:h val="0.62230522639169172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'Customer type'!$E$2:$E$11</c:f>
              <c:numCache>
                <c:formatCode>0.00%</c:formatCode>
                <c:ptCount val="10"/>
                <c:pt idx="0">
                  <c:v>0.11269999999999999</c:v>
                </c:pt>
                <c:pt idx="1">
                  <c:v>0.1103</c:v>
                </c:pt>
                <c:pt idx="2">
                  <c:v>0.111</c:v>
                </c:pt>
                <c:pt idx="3">
                  <c:v>0.1178</c:v>
                </c:pt>
                <c:pt idx="4">
                  <c:v>0.1207</c:v>
                </c:pt>
                <c:pt idx="5">
                  <c:v>0.121</c:v>
                </c:pt>
                <c:pt idx="6">
                  <c:v>0.11890000000000001</c:v>
                </c:pt>
                <c:pt idx="7">
                  <c:v>0.1215</c:v>
                </c:pt>
                <c:pt idx="8">
                  <c:v>0.12429999999999999</c:v>
                </c:pt>
                <c:pt idx="9">
                  <c:v>0.12520000000000001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7A-4720-9570-2CBE2ADEC01A}"/>
            </c:ext>
          </c:extLst>
        </c:ser>
        <c:ser>
          <c:idx val="1"/>
          <c:order val="1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'Customer type'!$D$2:$D$11</c:f>
              <c:numCache>
                <c:formatCode>0.00%</c:formatCode>
                <c:ptCount val="10"/>
                <c:pt idx="0">
                  <c:v>8.43E-2</c:v>
                </c:pt>
                <c:pt idx="1">
                  <c:v>8.2299999999999998E-2</c:v>
                </c:pt>
                <c:pt idx="2">
                  <c:v>0.09</c:v>
                </c:pt>
                <c:pt idx="3">
                  <c:v>9.69E-2</c:v>
                </c:pt>
                <c:pt idx="4">
                  <c:v>0.1022</c:v>
                </c:pt>
                <c:pt idx="5">
                  <c:v>0.10249999999999999</c:v>
                </c:pt>
                <c:pt idx="6">
                  <c:v>0.10050000000000001</c:v>
                </c:pt>
                <c:pt idx="7">
                  <c:v>0.1032</c:v>
                </c:pt>
                <c:pt idx="8">
                  <c:v>0.1036</c:v>
                </c:pt>
                <c:pt idx="9">
                  <c:v>0.10249999999999999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7A-4720-9570-2CBE2ADEC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56032"/>
        <c:axId val="161379840"/>
      </c:lineChart>
      <c:catAx>
        <c:axId val="161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79840"/>
        <c:crosses val="autoZero"/>
        <c:auto val="1"/>
        <c:lblAlgn val="ctr"/>
        <c:lblOffset val="100"/>
        <c:noMultiLvlLbl val="0"/>
      </c:catAx>
      <c:valAx>
        <c:axId val="161379840"/>
        <c:scaling>
          <c:orientation val="minMax"/>
          <c:max val="0.14000000000000001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5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48518276267201"/>
          <c:y val="0.90555114005354564"/>
          <c:w val="0.38302952655870826"/>
          <c:h val="9.4448859946454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Impact on Net  Attrition Measurement with TWO Largest Company Results (TLC)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TLC!$B$1</c:f>
              <c:strCache>
                <c:ptCount val="1"/>
                <c:pt idx="0">
                  <c:v>Including TLC (Net)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TLC!$A$2:$A$11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TLC!$B$2:$B$11</c:f>
              <c:numCache>
                <c:formatCode>0.00%</c:formatCode>
                <c:ptCount val="10"/>
                <c:pt idx="0">
                  <c:v>0.1229</c:v>
                </c:pt>
                <c:pt idx="1">
                  <c:v>0.1142</c:v>
                </c:pt>
                <c:pt idx="2">
                  <c:v>0.1173</c:v>
                </c:pt>
                <c:pt idx="3">
                  <c:v>0.1166</c:v>
                </c:pt>
                <c:pt idx="4">
                  <c:v>0.12529999999999999</c:v>
                </c:pt>
                <c:pt idx="5">
                  <c:v>0.1208</c:v>
                </c:pt>
                <c:pt idx="6">
                  <c:v>0.1193</c:v>
                </c:pt>
                <c:pt idx="7">
                  <c:v>0.1208</c:v>
                </c:pt>
                <c:pt idx="8">
                  <c:v>0.12330000000000001</c:v>
                </c:pt>
                <c:pt idx="9">
                  <c:v>0.124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39-4783-8A16-09B6FA5DCA8D}"/>
            </c:ext>
          </c:extLst>
        </c:ser>
        <c:ser>
          <c:idx val="1"/>
          <c:order val="1"/>
          <c:tx>
            <c:strRef>
              <c:f>TLC!$C$1</c:f>
              <c:strCache>
                <c:ptCount val="1"/>
                <c:pt idx="0">
                  <c:v>Excluding TLC (Net)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TLC!$A$2:$A$11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TLC!$C$2:$C$11</c:f>
              <c:numCache>
                <c:formatCode>0.00%</c:formatCode>
                <c:ptCount val="10"/>
                <c:pt idx="0">
                  <c:v>9.0899999999999995E-2</c:v>
                </c:pt>
                <c:pt idx="1">
                  <c:v>8.6800000000000002E-2</c:v>
                </c:pt>
                <c:pt idx="2">
                  <c:v>9.0200000000000002E-2</c:v>
                </c:pt>
                <c:pt idx="3">
                  <c:v>9.5000000000000001E-2</c:v>
                </c:pt>
                <c:pt idx="4">
                  <c:v>0.1057</c:v>
                </c:pt>
                <c:pt idx="5">
                  <c:v>0.1061</c:v>
                </c:pt>
                <c:pt idx="6">
                  <c:v>0.1079</c:v>
                </c:pt>
                <c:pt idx="7">
                  <c:v>0.11169999999999999</c:v>
                </c:pt>
                <c:pt idx="8">
                  <c:v>0.1096</c:v>
                </c:pt>
                <c:pt idx="9">
                  <c:v>0.1154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39-4783-8A16-09B6FA5DC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12128"/>
        <c:axId val="160956416"/>
      </c:lineChart>
      <c:catAx>
        <c:axId val="16091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6416"/>
        <c:crosses val="autoZero"/>
        <c:auto val="1"/>
        <c:lblAlgn val="ctr"/>
        <c:lblOffset val="100"/>
        <c:noMultiLvlLbl val="0"/>
      </c:catAx>
      <c:valAx>
        <c:axId val="160956416"/>
        <c:scaling>
          <c:orientation val="minMax"/>
          <c:max val="0.13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1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39573552229542"/>
          <c:y val="3.5705068638995377E-2"/>
          <c:w val="0.76418374564890446"/>
          <c:h val="0.5663524523889490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Sheet1!$J$4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Sheet1!$J$5:$J$12</c:f>
              <c:numCache>
                <c:formatCode>0.0%</c:formatCode>
                <c:ptCount val="8"/>
                <c:pt idx="0">
                  <c:v>0.14799999999999999</c:v>
                </c:pt>
                <c:pt idx="1">
                  <c:v>0.32490000000000002</c:v>
                </c:pt>
                <c:pt idx="2">
                  <c:v>3.2800000000000003E-2</c:v>
                </c:pt>
                <c:pt idx="3">
                  <c:v>0.14945</c:v>
                </c:pt>
                <c:pt idx="4">
                  <c:v>0.12039999999999999</c:v>
                </c:pt>
                <c:pt idx="5">
                  <c:v>4.2799999999999998E-2</c:v>
                </c:pt>
                <c:pt idx="6">
                  <c:v>8.6699999999999999E-2</c:v>
                </c:pt>
                <c:pt idx="7">
                  <c:v>8.5099999999999995E-2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9-4FFB-97A4-A92B97804D79}"/>
            </c:ext>
          </c:extLst>
        </c:ser>
        <c:ser>
          <c:idx val="0"/>
          <c:order val="1"/>
          <c:tx>
            <c:strRef>
              <c:f>Sheet1!$K$4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Sheet1!$K$5:$K$12</c:f>
              <c:numCache>
                <c:formatCode>0.00%</c:formatCode>
                <c:ptCount val="8"/>
                <c:pt idx="0" formatCode="0.0%">
                  <c:v>0.11600000000000001</c:v>
                </c:pt>
                <c:pt idx="1">
                  <c:v>0.34100000000000003</c:v>
                </c:pt>
                <c:pt idx="2" formatCode="0.0%">
                  <c:v>2.4756267580483445E-2</c:v>
                </c:pt>
                <c:pt idx="3" formatCode="0.0%">
                  <c:v>0.12879470064852644</c:v>
                </c:pt>
                <c:pt idx="4" formatCode="0.0%">
                  <c:v>0.15</c:v>
                </c:pt>
                <c:pt idx="5" formatCode="0.0%">
                  <c:v>8.5000000000000006E-2</c:v>
                </c:pt>
                <c:pt idx="6" formatCode="0.0%">
                  <c:v>4.1769509644401501E-2</c:v>
                </c:pt>
                <c:pt idx="7" formatCode="0.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9-4FFB-97A4-A92B97804D79}"/>
            </c:ext>
          </c:extLst>
        </c:ser>
        <c:ser>
          <c:idx val="2"/>
          <c:order val="2"/>
          <c:tx>
            <c:strRef>
              <c:f>Sheet1!$L$4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Sheet1!$L$5:$L$12</c:f>
              <c:numCache>
                <c:formatCode>0.00%</c:formatCode>
                <c:ptCount val="8"/>
                <c:pt idx="0">
                  <c:v>0.111</c:v>
                </c:pt>
                <c:pt idx="1">
                  <c:v>0.33800000000000002</c:v>
                </c:pt>
                <c:pt idx="2">
                  <c:v>3.3000000000000002E-2</c:v>
                </c:pt>
                <c:pt idx="3">
                  <c:v>0.13400000000000001</c:v>
                </c:pt>
                <c:pt idx="4">
                  <c:v>0.13100000000000001</c:v>
                </c:pt>
                <c:pt idx="5">
                  <c:v>9.9000000000000005E-2</c:v>
                </c:pt>
                <c:pt idx="6">
                  <c:v>0.04</c:v>
                </c:pt>
                <c:pt idx="7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19-4FFB-97A4-A92B97804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06112"/>
        <c:axId val="158458240"/>
        <c:axId val="0"/>
      </c:bar3DChart>
      <c:catAx>
        <c:axId val="1577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58240"/>
        <c:crosses val="autoZero"/>
        <c:auto val="1"/>
        <c:lblAlgn val="ctr"/>
        <c:lblOffset val="100"/>
        <c:noMultiLvlLbl val="0"/>
      </c:catAx>
      <c:valAx>
        <c:axId val="1584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59387491805472"/>
          <c:y val="0.92852108829958879"/>
          <c:w val="0.15395327598378797"/>
          <c:h val="5.3260388195954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237386832871524E-2"/>
          <c:y val="3.824144378588451E-2"/>
          <c:w val="0.64278300045944947"/>
          <c:h val="0.88998353675381969"/>
        </c:manualLayout>
      </c:layout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Reasons!$B$2:$B$11</c:f>
              <c:numCache>
                <c:formatCode>0.00%</c:formatCode>
                <c:ptCount val="10"/>
                <c:pt idx="0">
                  <c:v>0.38700000000000001</c:v>
                </c:pt>
                <c:pt idx="1">
                  <c:v>0.313</c:v>
                </c:pt>
                <c:pt idx="2">
                  <c:v>0.33900000000000002</c:v>
                </c:pt>
                <c:pt idx="3">
                  <c:v>0.37</c:v>
                </c:pt>
                <c:pt idx="4">
                  <c:v>0.35599999999999998</c:v>
                </c:pt>
                <c:pt idx="5">
                  <c:v>0.35199999999999998</c:v>
                </c:pt>
                <c:pt idx="6">
                  <c:v>0.33629999999999999</c:v>
                </c:pt>
                <c:pt idx="7">
                  <c:v>0.32490000000000002</c:v>
                </c:pt>
                <c:pt idx="8">
                  <c:v>0.34100000000000003</c:v>
                </c:pt>
                <c:pt idx="9">
                  <c:v>0.33800000000000002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35-4CA0-B7C1-1B5D06E5163C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Reasons!$C$2:$C$11</c:f>
              <c:numCache>
                <c:formatCode>0.00%</c:formatCode>
                <c:ptCount val="10"/>
                <c:pt idx="0">
                  <c:v>0.20899999999999999</c:v>
                </c:pt>
                <c:pt idx="1">
                  <c:v>0.216</c:v>
                </c:pt>
                <c:pt idx="2">
                  <c:v>0.191</c:v>
                </c:pt>
                <c:pt idx="3">
                  <c:v>0.186</c:v>
                </c:pt>
                <c:pt idx="4">
                  <c:v>0.161</c:v>
                </c:pt>
                <c:pt idx="5">
                  <c:v>0.151</c:v>
                </c:pt>
                <c:pt idx="6">
                  <c:v>0.1512</c:v>
                </c:pt>
                <c:pt idx="7">
                  <c:v>0.14800000000000002</c:v>
                </c:pt>
                <c:pt idx="8">
                  <c:v>0.11600000000000001</c:v>
                </c:pt>
                <c:pt idx="9">
                  <c:v>0.111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35-4CA0-B7C1-1B5D06E5163C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Reasons!$D$2:$D$11</c:f>
              <c:numCache>
                <c:formatCode>0.00%</c:formatCode>
                <c:ptCount val="10"/>
                <c:pt idx="0">
                  <c:v>9.0999999999999998E-2</c:v>
                </c:pt>
                <c:pt idx="1">
                  <c:v>7.9000000000000001E-2</c:v>
                </c:pt>
                <c:pt idx="2">
                  <c:v>0.13500000000000001</c:v>
                </c:pt>
                <c:pt idx="3">
                  <c:v>0.114</c:v>
                </c:pt>
                <c:pt idx="4">
                  <c:v>0.14299999999999999</c:v>
                </c:pt>
                <c:pt idx="5">
                  <c:v>0.16300000000000001</c:v>
                </c:pt>
                <c:pt idx="6">
                  <c:v>0.16039999999999999</c:v>
                </c:pt>
                <c:pt idx="7">
                  <c:v>0.14940000000000001</c:v>
                </c:pt>
                <c:pt idx="8">
                  <c:v>0.1288</c:v>
                </c:pt>
                <c:pt idx="9">
                  <c:v>0.13400000000000001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35-4CA0-B7C1-1B5D06E5163C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Reasons!$E$2:$E$11</c:f>
              <c:numCache>
                <c:formatCode>0.00%</c:formatCode>
                <c:ptCount val="10"/>
                <c:pt idx="0">
                  <c:v>0.14099999999999999</c:v>
                </c:pt>
                <c:pt idx="1">
                  <c:v>9.4E-2</c:v>
                </c:pt>
                <c:pt idx="2">
                  <c:v>7.5999999999999998E-2</c:v>
                </c:pt>
                <c:pt idx="3">
                  <c:v>0.11600000000000001</c:v>
                </c:pt>
                <c:pt idx="4">
                  <c:v>0.104</c:v>
                </c:pt>
                <c:pt idx="5">
                  <c:v>0.107</c:v>
                </c:pt>
                <c:pt idx="6">
                  <c:v>0.1077</c:v>
                </c:pt>
                <c:pt idx="7">
                  <c:v>0.12039999999999999</c:v>
                </c:pt>
                <c:pt idx="8">
                  <c:v>0.15</c:v>
                </c:pt>
                <c:pt idx="9">
                  <c:v>0.13100000000000001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35-4CA0-B7C1-1B5D06E5163C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Reasons!$F$2:$F$11</c:f>
              <c:numCache>
                <c:formatCode>0.00%</c:formatCode>
                <c:ptCount val="10"/>
                <c:pt idx="0">
                  <c:v>5.8000000000000003E-2</c:v>
                </c:pt>
                <c:pt idx="1">
                  <c:v>9.2999999999999999E-2</c:v>
                </c:pt>
                <c:pt idx="2">
                  <c:v>6.2E-2</c:v>
                </c:pt>
                <c:pt idx="3">
                  <c:v>6.3E-2</c:v>
                </c:pt>
                <c:pt idx="4">
                  <c:v>9.2999999999999999E-2</c:v>
                </c:pt>
                <c:pt idx="5">
                  <c:v>7.9000000000000001E-2</c:v>
                </c:pt>
                <c:pt idx="6">
                  <c:v>7.9399999999999998E-2</c:v>
                </c:pt>
                <c:pt idx="7">
                  <c:v>8.6699999999999999E-2</c:v>
                </c:pt>
                <c:pt idx="8">
                  <c:v>4.1799999999999997E-2</c:v>
                </c:pt>
                <c:pt idx="9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35-4CA0-B7C1-1B5D06E51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39680"/>
        <c:axId val="138041216"/>
      </c:lineChart>
      <c:catAx>
        <c:axId val="1380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8041216"/>
        <c:crosses val="autoZero"/>
        <c:auto val="1"/>
        <c:lblAlgn val="ctr"/>
        <c:lblOffset val="100"/>
        <c:noMultiLvlLbl val="0"/>
      </c:catAx>
      <c:valAx>
        <c:axId val="138041216"/>
        <c:scaling>
          <c:orientation val="minMax"/>
        </c:scaling>
        <c:delete val="0"/>
        <c:axPos val="l"/>
        <c:majorGridlines>
          <c:spPr>
            <a:ln>
              <a:solidFill>
                <a:srgbClr val="E3DED1">
                  <a:lumMod val="50000"/>
                </a:srgbClr>
              </a:solidFill>
            </a:ln>
          </c:spPr>
        </c:majorGridlines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803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40279728327878"/>
          <c:y val="0.36213497097260672"/>
          <c:w val="0.17597546691858312"/>
          <c:h val="0.2757300580547866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Reasons for Attrition</a:t>
            </a:r>
          </a:p>
        </c:rich>
      </c:tx>
      <c:layout>
        <c:manualLayout>
          <c:xMode val="edge"/>
          <c:yMode val="edge"/>
          <c:x val="0.35075558240303789"/>
          <c:y val="3.8044534054722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Cancel Before Ship/ Buyer's Remorse</c:v>
                </c:pt>
                <c:pt idx="1">
                  <c:v>Collections/ Non Payment</c:v>
                </c:pt>
                <c:pt idx="2">
                  <c:v>Equipment/ Service Issues</c:v>
                </c:pt>
                <c:pt idx="3">
                  <c:v>Refuse to Use / No Longer Need</c:v>
                </c:pt>
                <c:pt idx="4">
                  <c:v>Death/Assisted Living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9.1999999999999998E-2</c:v>
                </c:pt>
                <c:pt idx="1">
                  <c:v>0.11799999999999999</c:v>
                </c:pt>
                <c:pt idx="2">
                  <c:v>0.13200000000000001</c:v>
                </c:pt>
                <c:pt idx="3">
                  <c:v>0.19800000000000001</c:v>
                </c:pt>
                <c:pt idx="4">
                  <c:v>0.308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C-4A0C-9E70-75FDE9D446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29061200"/>
        <c:axId val="729061528"/>
      </c:barChart>
      <c:catAx>
        <c:axId val="72906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61528"/>
        <c:crosses val="autoZero"/>
        <c:auto val="1"/>
        <c:lblAlgn val="ctr"/>
        <c:lblOffset val="100"/>
        <c:noMultiLvlLbl val="0"/>
      </c:catAx>
      <c:valAx>
        <c:axId val="729061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612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2017 vs 2018 Reasons Comparison</a:t>
            </a:r>
          </a:p>
        </c:rich>
      </c:tx>
      <c:layout>
        <c:manualLayout>
          <c:xMode val="edge"/>
          <c:yMode val="edge"/>
          <c:x val="0.35038530713465799"/>
          <c:y val="2.017244261674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0.41199999999999998</c:v>
                </c:pt>
                <c:pt idx="1">
                  <c:v>0</c:v>
                </c:pt>
                <c:pt idx="2">
                  <c:v>0.1</c:v>
                </c:pt>
                <c:pt idx="3">
                  <c:v>7.8E-2</c:v>
                </c:pt>
                <c:pt idx="4">
                  <c:v>0.16400000000000001</c:v>
                </c:pt>
                <c:pt idx="5">
                  <c:v>8.4000000000000005E-2</c:v>
                </c:pt>
                <c:pt idx="6">
                  <c:v>7.6999999999999999E-2</c:v>
                </c:pt>
                <c:pt idx="7">
                  <c:v>3.2000000000000001E-2</c:v>
                </c:pt>
                <c:pt idx="8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1-4E79-825A-A2824D2931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0.308</c:v>
                </c:pt>
                <c:pt idx="1">
                  <c:v>9.1999999999999998E-2</c:v>
                </c:pt>
                <c:pt idx="2">
                  <c:v>0.11799999999999999</c:v>
                </c:pt>
                <c:pt idx="3">
                  <c:v>0.13200000000000001</c:v>
                </c:pt>
                <c:pt idx="4">
                  <c:v>0.19800000000000001</c:v>
                </c:pt>
                <c:pt idx="5">
                  <c:v>5.7000000000000002E-2</c:v>
                </c:pt>
                <c:pt idx="6">
                  <c:v>5.2999999999999999E-2</c:v>
                </c:pt>
                <c:pt idx="7">
                  <c:v>0.01</c:v>
                </c:pt>
                <c:pt idx="8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71-4E79-825A-A2824D293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044800"/>
        <c:axId val="729048736"/>
      </c:barChart>
      <c:catAx>
        <c:axId val="72904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48736"/>
        <c:crosses val="autoZero"/>
        <c:auto val="1"/>
        <c:lblAlgn val="ctr"/>
        <c:lblOffset val="100"/>
        <c:noMultiLvlLbl val="0"/>
      </c:catAx>
      <c:valAx>
        <c:axId val="72904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29890977205671"/>
          <c:y val="0.86646735576747957"/>
          <c:w val="0.13540206170631497"/>
          <c:h val="4.5953963991777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9" y="1122363"/>
            <a:ext cx="825137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9" y="3602038"/>
            <a:ext cx="825137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" y="162853"/>
            <a:ext cx="1382753" cy="1111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16" y="6298380"/>
            <a:ext cx="1651880" cy="407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964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1B82-2682-47A9-9BF0-166985D63B9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36A-BBDE-40A3-9817-D6043D3F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1B82-2682-47A9-9BF0-166985D63B9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36A-BBDE-40A3-9817-D6043D3F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86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0455" y="5784773"/>
            <a:ext cx="1115224" cy="896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1" y="6274317"/>
            <a:ext cx="1651880" cy="40711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08149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1B82-2682-47A9-9BF0-166985D63B9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36A-BBDE-40A3-9817-D6043D3F6D7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96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1B82-2682-47A9-9BF0-166985D63B9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36A-BBDE-40A3-9817-D6043D3F6D7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10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1B82-2682-47A9-9BF0-166985D63B9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36A-BBDE-40A3-9817-D6043D3F6D7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67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1B82-2682-47A9-9BF0-166985D63B9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36A-BBDE-40A3-9817-D6043D3F6D7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066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1B82-2682-47A9-9BF0-166985D63B9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36A-BBDE-40A3-9817-D6043D3F6D7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65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1B82-2682-47A9-9BF0-166985D63B9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36A-BBDE-40A3-9817-D6043D3F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1B82-2682-47A9-9BF0-166985D63B9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36A-BBDE-40A3-9817-D6043D3F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0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1B82-2682-47A9-9BF0-166985D63B9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E336A-BBDE-40A3-9817-D6043D3F6D7C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50955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://www.csaaint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5796" y="266699"/>
            <a:ext cx="8220408" cy="3329581"/>
          </a:xfrm>
        </p:spPr>
        <p:txBody>
          <a:bodyPr/>
          <a:lstStyle/>
          <a:p>
            <a:r>
              <a:rPr lang="en-US" dirty="0"/>
              <a:t>Attrition Measurement</a:t>
            </a:r>
            <a:br>
              <a:rPr lang="en-US" dirty="0"/>
            </a:br>
            <a:r>
              <a:rPr lang="en-US" dirty="0"/>
              <a:t>Update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575" y="3598460"/>
            <a:ext cx="6800850" cy="677270"/>
          </a:xfrm>
        </p:spPr>
        <p:txBody>
          <a:bodyPr>
            <a:normAutofit/>
          </a:bodyPr>
          <a:lstStyle/>
          <a:p>
            <a:r>
              <a:rPr lang="en-US" sz="2800" dirty="0"/>
              <a:t>Continuing to Develop Meaningful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499E6-B35A-4E10-8ABE-B22757B4A179}"/>
              </a:ext>
            </a:extLst>
          </p:cNvPr>
          <p:cNvSpPr txBox="1"/>
          <p:nvPr/>
        </p:nvSpPr>
        <p:spPr>
          <a:xfrm>
            <a:off x="0" y="5534561"/>
            <a:ext cx="3187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Prepared By: 	   </a:t>
            </a:r>
          </a:p>
          <a:p>
            <a:r>
              <a:rPr lang="en-US" sz="2000" dirty="0"/>
              <a:t>TRG Associates, Inc.</a:t>
            </a:r>
          </a:p>
          <a:p>
            <a:r>
              <a:rPr lang="en-US" sz="2000" dirty="0"/>
              <a:t>860-395-0548</a:t>
            </a:r>
          </a:p>
          <a:p>
            <a:r>
              <a:rPr lang="en-US" sz="2000" dirty="0">
                <a:hlinkClick r:id="rId3"/>
              </a:rPr>
              <a:t>www.trgassociates.com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45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850" y="340033"/>
            <a:ext cx="8596668" cy="804760"/>
          </a:xfrm>
        </p:spPr>
        <p:txBody>
          <a:bodyPr>
            <a:normAutofit/>
          </a:bodyPr>
          <a:lstStyle/>
          <a:p>
            <a:r>
              <a:rPr lang="en-US" dirty="0"/>
              <a:t>Annual Trend Dollars of RMR*</a:t>
            </a:r>
          </a:p>
        </p:txBody>
      </p:sp>
      <p:graphicFrame>
        <p:nvGraphicFramePr>
          <p:cNvPr id="51694" name="Group 4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324261"/>
              </p:ext>
            </p:extLst>
          </p:nvPr>
        </p:nvGraphicFramePr>
        <p:xfrm>
          <a:off x="1592575" y="1350855"/>
          <a:ext cx="8359218" cy="45201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7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160,224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255,041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      302,197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830,403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1,127,048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      985,066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2,099,217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2,406,738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   1,889,849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15,873,539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16,489,623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   16,968,853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500+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312,683,522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345,841,561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 </a:t>
                      </a:r>
                      <a:r>
                        <a:rPr lang="en-US" sz="2200" b="0" i="0" u="sng" strike="noStrike" dirty="0">
                          <a:effectLst/>
                          <a:latin typeface="+mn-lt"/>
                        </a:rPr>
                        <a:t>361,045,697</a:t>
                      </a:r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331,646,905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366,120,011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381,191,662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1423" y="6077065"/>
            <a:ext cx="746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Arial Unicode MS" panose="020B0604020202020204"/>
              </a:rPr>
              <a:t>*Includes branches of companies reflected by RMR size/Attrition if provided</a:t>
            </a:r>
          </a:p>
        </p:txBody>
      </p:sp>
    </p:spTree>
    <p:extLst>
      <p:ext uri="{BB962C8B-B14F-4D97-AF65-F5344CB8AC3E}">
        <p14:creationId xmlns:p14="http://schemas.microsoft.com/office/powerpoint/2010/main" val="298990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79357" y="256052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Annual Trend Dollars of RMR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2952750" y="1916907"/>
            <a:ext cx="6286500" cy="3323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236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30241"/>
              </p:ext>
            </p:extLst>
          </p:nvPr>
        </p:nvGraphicFramePr>
        <p:xfrm>
          <a:off x="1724287" y="1849043"/>
          <a:ext cx="8743425" cy="2593871"/>
        </p:xfrm>
        <a:graphic>
          <a:graphicData uri="http://schemas.openxmlformats.org/drawingml/2006/table">
            <a:tbl>
              <a:tblPr firstRow="1" firstCol="1" bandCol="1">
                <a:tableStyleId>{2D5ABB26-0587-4C30-8999-92F81FD0307C}</a:tableStyleId>
              </a:tblPr>
              <a:tblGrid>
                <a:gridCol w="220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9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6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1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64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Customer 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67,500,074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63,001,159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  65,650,799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145,013,567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159,469,080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162,909,974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119,133,264 </a:t>
                      </a:r>
                      <a:endParaRPr lang="en-US" sz="2200" b="1" i="0" u="sng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143,649,772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b="0" i="0" u="sng" strike="noStrike" dirty="0">
                          <a:effectLst/>
                          <a:latin typeface="+mn-lt"/>
                        </a:rPr>
                        <a:t>152,630,889</a:t>
                      </a:r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331,646,905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366,120,011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381,191,662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6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960" y="484554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Annual Trend Dollars of RMR</a:t>
            </a:r>
          </a:p>
        </p:txBody>
      </p:sp>
      <p:graphicFrame>
        <p:nvGraphicFramePr>
          <p:cNvPr id="13375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648546"/>
              </p:ext>
            </p:extLst>
          </p:nvPr>
        </p:nvGraphicFramePr>
        <p:xfrm>
          <a:off x="1935481" y="1948893"/>
          <a:ext cx="8321038" cy="23983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82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07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23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Customer 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Residential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200,515,508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218,645,015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230,316,551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Commercial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131,131,397 </a:t>
                      </a:r>
                      <a:endParaRPr lang="en-US" sz="2200" b="1" i="0" u="sng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147,474,997 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sng" strike="noStrike" dirty="0">
                          <a:effectLst/>
                          <a:latin typeface="+mn-lt"/>
                        </a:rPr>
                        <a:t>150,875,111</a:t>
                      </a:r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331,646,905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366,120,011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381,191,662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6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546" y="288057"/>
            <a:ext cx="9337006" cy="1325563"/>
          </a:xfrm>
        </p:spPr>
        <p:txBody>
          <a:bodyPr>
            <a:normAutofit/>
          </a:bodyPr>
          <a:lstStyle/>
          <a:p>
            <a:r>
              <a:rPr lang="en-US" dirty="0"/>
              <a:t>Attrition Update through Year End 2018</a:t>
            </a:r>
          </a:p>
        </p:txBody>
      </p:sp>
      <p:graphicFrame>
        <p:nvGraphicFramePr>
          <p:cNvPr id="19534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655142"/>
              </p:ext>
            </p:extLst>
          </p:nvPr>
        </p:nvGraphicFramePr>
        <p:xfrm>
          <a:off x="1603316" y="1507283"/>
          <a:ext cx="8686801" cy="456966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72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5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Region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12.19%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10.43%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12.46%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10.41%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13.08%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11.00%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12.91%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10.92%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13.21%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10.61%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13.54%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11.29%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Midwest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12.29%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10.70%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12.61%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10.32%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12.88%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10.86%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14.39%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12.65%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14.64%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12.32%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14.79%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12.85%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12.64%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10.39%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13.16%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10.53%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13.43%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10.99%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International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13.90%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12.18%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13.55%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11.31%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13.86%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11.91%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6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688" y="475547"/>
            <a:ext cx="9176892" cy="962215"/>
          </a:xfrm>
        </p:spPr>
        <p:txBody>
          <a:bodyPr>
            <a:normAutofit/>
          </a:bodyPr>
          <a:lstStyle/>
          <a:p>
            <a:r>
              <a:rPr lang="en-US" dirty="0"/>
              <a:t>Attrition Update through Year End 2018</a:t>
            </a:r>
          </a:p>
        </p:txBody>
      </p:sp>
      <p:graphicFrame>
        <p:nvGraphicFramePr>
          <p:cNvPr id="22742" name="Group 2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529698"/>
              </p:ext>
            </p:extLst>
          </p:nvPr>
        </p:nvGraphicFramePr>
        <p:xfrm>
          <a:off x="1831854" y="1674359"/>
          <a:ext cx="8036560" cy="406887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85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1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8.32%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7.64%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7.67%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6.30%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8.18%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effectLst/>
                          <a:latin typeface="+mn-lt"/>
                        </a:rPr>
                        <a:t>6.65%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9.43%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7.44%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9.00%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7.10%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9.40%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effectLst/>
                          <a:latin typeface="+mn-lt"/>
                        </a:rPr>
                        <a:t>7.52%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9.18%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7.90%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8.71%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7.46%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10.24%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effectLst/>
                          <a:latin typeface="+mn-lt"/>
                        </a:rPr>
                        <a:t>8.55%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10.66%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8.93%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10.48%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8.74%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10.66%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8.93%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500+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13.06%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11.17%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13.39%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10.96%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effectLst/>
                          <a:latin typeface="+mn-lt"/>
                        </a:rPr>
                        <a:t>13.71%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11.54%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9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397" y="132924"/>
            <a:ext cx="7376215" cy="1621214"/>
          </a:xfrm>
        </p:spPr>
        <p:txBody>
          <a:bodyPr>
            <a:normAutofit/>
          </a:bodyPr>
          <a:lstStyle/>
          <a:p>
            <a:r>
              <a:rPr lang="en-US" dirty="0"/>
              <a:t>Net Attrition by Company Size</a:t>
            </a:r>
            <a:br>
              <a:rPr lang="en-US" dirty="0"/>
            </a:br>
            <a:r>
              <a:rPr lang="en-US" dirty="0"/>
              <a:t>10 Year Profile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819865"/>
              </p:ext>
            </p:extLst>
          </p:nvPr>
        </p:nvGraphicFramePr>
        <p:xfrm>
          <a:off x="683663" y="1683521"/>
          <a:ext cx="10160949" cy="426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91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733" y="365929"/>
            <a:ext cx="9321860" cy="1475758"/>
          </a:xfrm>
        </p:spPr>
        <p:txBody>
          <a:bodyPr>
            <a:normAutofit/>
          </a:bodyPr>
          <a:lstStyle/>
          <a:p>
            <a:r>
              <a:rPr lang="en-US" dirty="0"/>
              <a:t>Attrition Update through Year End 2018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952750" y="1916907"/>
            <a:ext cx="6286500" cy="3323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645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80016"/>
              </p:ext>
            </p:extLst>
          </p:nvPr>
        </p:nvGraphicFramePr>
        <p:xfrm>
          <a:off x="1756028" y="1916907"/>
          <a:ext cx="8383270" cy="242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3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12.99%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11.66%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14.37%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12.54%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16.06%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13.95%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11.96%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9.96%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12.17%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9.99%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12.03%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9.68%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14.01%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11.98%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13.84%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10.99%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14.07%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12.12%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74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60" y="159972"/>
            <a:ext cx="10836819" cy="1320800"/>
          </a:xfrm>
        </p:spPr>
        <p:txBody>
          <a:bodyPr>
            <a:normAutofit/>
          </a:bodyPr>
          <a:lstStyle/>
          <a:p>
            <a:r>
              <a:rPr lang="en-US" dirty="0"/>
              <a:t>Net Attrition by Origination Source</a:t>
            </a:r>
            <a:br>
              <a:rPr lang="en-US" dirty="0"/>
            </a:br>
            <a:r>
              <a:rPr lang="en-US" dirty="0"/>
              <a:t>10 Year Profile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167854"/>
              </p:ext>
            </p:extLst>
          </p:nvPr>
        </p:nvGraphicFramePr>
        <p:xfrm>
          <a:off x="970083" y="1390965"/>
          <a:ext cx="9942896" cy="494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34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433" y="617036"/>
            <a:ext cx="9236341" cy="962642"/>
          </a:xfrm>
        </p:spPr>
        <p:txBody>
          <a:bodyPr>
            <a:normAutofit/>
          </a:bodyPr>
          <a:lstStyle/>
          <a:p>
            <a:r>
              <a:rPr lang="en-US" dirty="0"/>
              <a:t>Attrition Update through Year End 2018</a:t>
            </a:r>
          </a:p>
        </p:txBody>
      </p:sp>
      <p:graphicFrame>
        <p:nvGraphicFramePr>
          <p:cNvPr id="17482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62725"/>
              </p:ext>
            </p:extLst>
          </p:nvPr>
        </p:nvGraphicFramePr>
        <p:xfrm>
          <a:off x="1544645" y="2116692"/>
          <a:ext cx="8503919" cy="17982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9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Customer Type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Residential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13.40%</a:t>
                      </a:r>
                      <a:endParaRPr lang="en-US" sz="24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11.50%</a:t>
                      </a:r>
                      <a:endParaRPr lang="en-US" sz="24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13.73%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11.13%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+mn-lt"/>
                        </a:rPr>
                        <a:t>14.21%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+mn-lt"/>
                        </a:rPr>
                        <a:t>12.14%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Commercial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12.15%</a:t>
                      </a:r>
                      <a:endParaRPr lang="en-US" sz="24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10.32%</a:t>
                      </a:r>
                      <a:endParaRPr lang="en-US" sz="24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12.43%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10.36%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+mn-lt"/>
                        </a:rPr>
                        <a:t>12.52%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+mn-lt"/>
                        </a:rPr>
                        <a:t>10.25%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6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2FDF-34F0-47E9-BBDF-BC976478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955" y="214705"/>
            <a:ext cx="9682655" cy="888234"/>
          </a:xfrm>
        </p:spPr>
        <p:txBody>
          <a:bodyPr/>
          <a:lstStyle/>
          <a:p>
            <a:r>
              <a:rPr lang="en-US" dirty="0"/>
              <a:t>Residential vs. Commercial 10 Year Profile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403412"/>
              </p:ext>
            </p:extLst>
          </p:nvPr>
        </p:nvGraphicFramePr>
        <p:xfrm>
          <a:off x="1281721" y="947530"/>
          <a:ext cx="9266472" cy="269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685566"/>
              </p:ext>
            </p:extLst>
          </p:nvPr>
        </p:nvGraphicFramePr>
        <p:xfrm>
          <a:off x="1281721" y="3736191"/>
          <a:ext cx="9266471" cy="275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77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BABC1E8-E41A-4E3D-AF3C-A0DE1238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12" y="1012212"/>
            <a:ext cx="6171819" cy="46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A93265-D1B1-4AB4-94CF-C9C5ADAA8466}"/>
              </a:ext>
            </a:extLst>
          </p:cNvPr>
          <p:cNvSpPr txBox="1"/>
          <p:nvPr/>
        </p:nvSpPr>
        <p:spPr>
          <a:xfrm>
            <a:off x="8520752" y="2274838"/>
            <a:ext cx="3066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Diligence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Acquisition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Seeking Debt &amp;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Expert Witness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Surveys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Media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2323" y="285696"/>
            <a:ext cx="8907354" cy="1320800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Impact on Attrition Measurement with </a:t>
            </a:r>
            <a:br>
              <a:rPr lang="en-US" sz="4200" dirty="0"/>
            </a:br>
            <a:r>
              <a:rPr lang="en-US" sz="4200" dirty="0"/>
              <a:t>TWO Largest Company Results (TLC)</a:t>
            </a:r>
          </a:p>
        </p:txBody>
      </p:sp>
      <p:graphicFrame>
        <p:nvGraphicFramePr>
          <p:cNvPr id="18459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453595"/>
              </p:ext>
            </p:extLst>
          </p:nvPr>
        </p:nvGraphicFramePr>
        <p:xfrm>
          <a:off x="1520503" y="1724518"/>
          <a:ext cx="9150994" cy="35012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8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81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Excluding TLC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Including TLC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8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6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501+ RMR Companies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345.8$M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$361.2M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$788.7M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$779.1M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3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 Attrition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Company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10.96%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11.54%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baseline="0" dirty="0">
                          <a:effectLst/>
                        </a:rPr>
                        <a:t>12.33</a:t>
                      </a:r>
                      <a:r>
                        <a:rPr lang="en-US" sz="2200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12.35%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9874451"/>
                  </a:ext>
                </a:extLst>
              </a:tr>
              <a:tr h="4776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Residential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11.13%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12.14%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baseline="0" dirty="0">
                          <a:effectLst/>
                        </a:rPr>
                        <a:t>12.68</a:t>
                      </a:r>
                      <a:r>
                        <a:rPr lang="en-US" sz="2200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12.74%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3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Commercial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10.36%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10.25%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 11.26%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11.55%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57" name="Text Box 108"/>
          <p:cNvSpPr txBox="1">
            <a:spLocks noChangeArrowheads="1"/>
          </p:cNvSpPr>
          <p:nvPr/>
        </p:nvSpPr>
        <p:spPr bwMode="auto">
          <a:xfrm>
            <a:off x="4165795" y="5753338"/>
            <a:ext cx="495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350" dirty="0"/>
              <a:t>Sources:	  SDM May 2019 – SDM 100</a:t>
            </a:r>
          </a:p>
          <a:p>
            <a:r>
              <a:rPr lang="en-US" sz="1350" dirty="0"/>
              <a:t>	  SEC Filings 10K</a:t>
            </a:r>
          </a:p>
          <a:p>
            <a:r>
              <a:rPr lang="en-US" sz="1350" dirty="0"/>
              <a:t>	  Public Quarterly Company Review</a:t>
            </a:r>
          </a:p>
          <a:p>
            <a:r>
              <a:rPr lang="en-US" sz="1350" dirty="0"/>
              <a:t>	  Research Company Data</a:t>
            </a:r>
          </a:p>
        </p:txBody>
      </p:sp>
    </p:spTree>
    <p:extLst>
      <p:ext uri="{BB962C8B-B14F-4D97-AF65-F5344CB8AC3E}">
        <p14:creationId xmlns:p14="http://schemas.microsoft.com/office/powerpoint/2010/main" val="256424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219" y="234631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Net Attrition Inclusive of TLC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12240"/>
              </p:ext>
            </p:extLst>
          </p:nvPr>
        </p:nvGraphicFramePr>
        <p:xfrm>
          <a:off x="1050585" y="1295064"/>
          <a:ext cx="10090830" cy="498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70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8" y="125327"/>
            <a:ext cx="7886700" cy="994172"/>
          </a:xfrm>
        </p:spPr>
        <p:txBody>
          <a:bodyPr>
            <a:normAutofit/>
          </a:bodyPr>
          <a:lstStyle/>
          <a:p>
            <a:r>
              <a:rPr lang="en-US" sz="4000" dirty="0"/>
              <a:t>Top Reasons for Attrition</a:t>
            </a:r>
          </a:p>
        </p:txBody>
      </p:sp>
      <p:graphicFrame>
        <p:nvGraphicFramePr>
          <p:cNvPr id="5" name="Top Reasons for Attrition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01302"/>
              </p:ext>
            </p:extLst>
          </p:nvPr>
        </p:nvGraphicFramePr>
        <p:xfrm>
          <a:off x="564021" y="1119499"/>
          <a:ext cx="11109533" cy="487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764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307" y="153869"/>
            <a:ext cx="5608682" cy="956063"/>
          </a:xfrm>
        </p:spPr>
        <p:txBody>
          <a:bodyPr>
            <a:normAutofit/>
          </a:bodyPr>
          <a:lstStyle/>
          <a:p>
            <a:r>
              <a:rPr lang="en-US" dirty="0"/>
              <a:t>Reason Code Analysis</a:t>
            </a:r>
          </a:p>
        </p:txBody>
      </p:sp>
      <p:graphicFrame>
        <p:nvGraphicFramePr>
          <p:cNvPr id="19535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55188"/>
              </p:ext>
            </p:extLst>
          </p:nvPr>
        </p:nvGraphicFramePr>
        <p:xfrm>
          <a:off x="2017741" y="1116574"/>
          <a:ext cx="8156518" cy="49774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07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Cancellation Reason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Collection/Non-Payment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14.8%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11.6%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Moved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33.6%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32.5%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33.8%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Poor Service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3.4%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3.3%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Lost to Competition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16.0%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14.9%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13.4%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Longer Using System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10.8%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12.0%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15.0%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Sold/Out of Business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4.7%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4.3%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9.9%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Financial Difficulties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7.9%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8.7%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Property Abandoned/Vacant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End of Contract Term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0.8%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Deceased/Rest home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0.5%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1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PI Rescinded/RMR Reduction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8.5%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9.0%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 panose="020B0604020202020204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7.8%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2G/3G Transition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n/a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n/a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0.4%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49563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3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150" y="16269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Net Attrition by Reason Code</a:t>
            </a:r>
            <a:br>
              <a:rPr lang="en-US" dirty="0"/>
            </a:br>
            <a:r>
              <a:rPr lang="en-US" sz="4000" dirty="0"/>
              <a:t>Top 5 Reasons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823330"/>
              </p:ext>
            </p:extLst>
          </p:nvPr>
        </p:nvGraphicFramePr>
        <p:xfrm>
          <a:off x="629178" y="1483496"/>
          <a:ext cx="10843807" cy="472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4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988" y="309989"/>
            <a:ext cx="10390464" cy="46119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PERS Attrition Profile 2018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84A9AA7-0E7C-4F9E-AE4E-FD0E8439C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693746"/>
              </p:ext>
            </p:extLst>
          </p:nvPr>
        </p:nvGraphicFramePr>
        <p:xfrm>
          <a:off x="149688" y="1378509"/>
          <a:ext cx="3918058" cy="19523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90002">
                  <a:extLst>
                    <a:ext uri="{9D8B030D-6E8A-4147-A177-3AD203B41FA5}">
                      <a16:colId xmlns:a16="http://schemas.microsoft.com/office/drawing/2014/main" val="462428555"/>
                    </a:ext>
                  </a:extLst>
                </a:gridCol>
                <a:gridCol w="1728056">
                  <a:extLst>
                    <a:ext uri="{9D8B030D-6E8A-4147-A177-3AD203B41FA5}">
                      <a16:colId xmlns:a16="http://schemas.microsoft.com/office/drawing/2014/main" val="3779122959"/>
                    </a:ext>
                  </a:extLst>
                </a:gridCol>
              </a:tblGrid>
              <a:tr h="2712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Estimated Market Size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576224"/>
                  </a:ext>
                </a:extLst>
              </a:tr>
              <a:tr h="267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Market Today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$1.3B Revenue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3087382408"/>
                  </a:ext>
                </a:extLst>
              </a:tr>
              <a:tr h="261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Estimated Growth CAGR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396939056"/>
                  </a:ext>
                </a:extLst>
              </a:tr>
              <a:tr h="284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Market By 2025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$2.3B Revenue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598385967"/>
                  </a:ext>
                </a:extLst>
              </a:tr>
              <a:tr h="330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US Population 65+ by 2030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40M</a:t>
                      </a:r>
                    </a:p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365105020"/>
                  </a:ext>
                </a:extLst>
              </a:tr>
              <a:tr h="333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US Population 75+ by  2030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37M</a:t>
                      </a:r>
                    </a:p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223490394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10D033A-0F84-43CA-8250-38153151B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728497"/>
              </p:ext>
            </p:extLst>
          </p:nvPr>
        </p:nvGraphicFramePr>
        <p:xfrm>
          <a:off x="156310" y="3556668"/>
          <a:ext cx="3918059" cy="21572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90003">
                  <a:extLst>
                    <a:ext uri="{9D8B030D-6E8A-4147-A177-3AD203B41FA5}">
                      <a16:colId xmlns:a16="http://schemas.microsoft.com/office/drawing/2014/main" val="462428555"/>
                    </a:ext>
                  </a:extLst>
                </a:gridCol>
                <a:gridCol w="1728056">
                  <a:extLst>
                    <a:ext uri="{9D8B030D-6E8A-4147-A177-3AD203B41FA5}">
                      <a16:colId xmlns:a16="http://schemas.microsoft.com/office/drawing/2014/main" val="3779122959"/>
                    </a:ext>
                  </a:extLst>
                </a:gridCol>
              </a:tblGrid>
              <a:tr h="2663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Attrition Profile 2018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2748576224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Data Population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1,603,000 Subscribers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3087382408"/>
                  </a:ext>
                </a:extLst>
              </a:tr>
              <a:tr h="437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Estimated RMR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$39.5M</a:t>
                      </a:r>
                    </a:p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9144" marB="0"/>
                </a:tc>
                <a:extLst>
                  <a:ext uri="{0D108BD9-81ED-4DB2-BD59-A6C34878D82A}">
                    <a16:rowId xmlns:a16="http://schemas.microsoft.com/office/drawing/2014/main" val="1396939056"/>
                  </a:ext>
                </a:extLst>
              </a:tr>
              <a:tr h="520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Annualized Attrition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31.14%</a:t>
                      </a:r>
                    </a:p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91440" marB="0"/>
                </a:tc>
                <a:extLst>
                  <a:ext uri="{0D108BD9-81ED-4DB2-BD59-A6C34878D82A}">
                    <a16:rowId xmlns:a16="http://schemas.microsoft.com/office/drawing/2014/main" val="1598385967"/>
                  </a:ext>
                </a:extLst>
              </a:tr>
              <a:tr h="520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Monthly Average Attrition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2.595%</a:t>
                      </a:r>
                    </a:p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91440" marB="0"/>
                </a:tc>
                <a:extLst>
                  <a:ext uri="{0D108BD9-81ED-4DB2-BD59-A6C34878D82A}">
                    <a16:rowId xmlns:a16="http://schemas.microsoft.com/office/drawing/2014/main" val="13651050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2555777" y="6596390"/>
            <a:ext cx="1058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Sources: Published Attrition metrics, company and PERS Central Station interviews and PERS transaction presentations/analysis.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66BEB2-D7B2-455B-8D0B-41849E056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084008"/>
              </p:ext>
            </p:extLst>
          </p:nvPr>
        </p:nvGraphicFramePr>
        <p:xfrm>
          <a:off x="4230254" y="914407"/>
          <a:ext cx="6816437" cy="502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673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68" y="309989"/>
            <a:ext cx="10390464" cy="46119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PERS Attrition Profile 2017 &amp; 2018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10D033A-0F84-43CA-8250-38153151B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710289"/>
              </p:ext>
            </p:extLst>
          </p:nvPr>
        </p:nvGraphicFramePr>
        <p:xfrm>
          <a:off x="186937" y="2327698"/>
          <a:ext cx="3925677" cy="228551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2683">
                  <a:extLst>
                    <a:ext uri="{9D8B030D-6E8A-4147-A177-3AD203B41FA5}">
                      <a16:colId xmlns:a16="http://schemas.microsoft.com/office/drawing/2014/main" val="462428555"/>
                    </a:ext>
                  </a:extLst>
                </a:gridCol>
                <a:gridCol w="1201497">
                  <a:extLst>
                    <a:ext uri="{9D8B030D-6E8A-4147-A177-3AD203B41FA5}">
                      <a16:colId xmlns:a16="http://schemas.microsoft.com/office/drawing/2014/main" val="3779122959"/>
                    </a:ext>
                  </a:extLst>
                </a:gridCol>
                <a:gridCol w="1201497">
                  <a:extLst>
                    <a:ext uri="{9D8B030D-6E8A-4147-A177-3AD203B41FA5}">
                      <a16:colId xmlns:a16="http://schemas.microsoft.com/office/drawing/2014/main" val="274503748"/>
                    </a:ext>
                  </a:extLst>
                </a:gridCol>
              </a:tblGrid>
              <a:tr h="26538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Attrition Profile Comparative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2748576224"/>
                  </a:ext>
                </a:extLst>
              </a:tr>
              <a:tr h="19867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85374780"/>
                  </a:ext>
                </a:extLst>
              </a:tr>
              <a:tr h="5116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Data Population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1,707,000 Subscribers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1,603,000 Subscribers</a:t>
                      </a: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3087382408"/>
                  </a:ext>
                </a:extLst>
              </a:tr>
              <a:tr h="335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Estimated RMR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$42.6M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9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$39.5M</a:t>
                      </a:r>
                    </a:p>
                  </a:txBody>
                  <a:tcPr marL="7397" marR="7397" marT="9144" marB="0"/>
                </a:tc>
                <a:extLst>
                  <a:ext uri="{0D108BD9-81ED-4DB2-BD59-A6C34878D82A}">
                    <a16:rowId xmlns:a16="http://schemas.microsoft.com/office/drawing/2014/main" val="1396939056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Annualized Attrition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32.57%</a:t>
                      </a:r>
                    </a:p>
                  </a:txBody>
                  <a:tcPr marL="7397" marR="7397" marT="914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31.14%</a:t>
                      </a:r>
                    </a:p>
                  </a:txBody>
                  <a:tcPr marL="7397" marR="7397" marT="91440" marB="0"/>
                </a:tc>
                <a:extLst>
                  <a:ext uri="{0D108BD9-81ED-4DB2-BD59-A6C34878D82A}">
                    <a16:rowId xmlns:a16="http://schemas.microsoft.com/office/drawing/2014/main" val="1598385967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Monthly Average Attrition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2.714%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914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2.595%</a:t>
                      </a:r>
                    </a:p>
                  </a:txBody>
                  <a:tcPr marL="7397" marR="7397" marT="91440" marB="0"/>
                </a:tc>
                <a:extLst>
                  <a:ext uri="{0D108BD9-81ED-4DB2-BD59-A6C34878D82A}">
                    <a16:rowId xmlns:a16="http://schemas.microsoft.com/office/drawing/2014/main" val="13651050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2555777" y="6596390"/>
            <a:ext cx="1058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Sources: Published Attrition metrics, company and PERS Central Station interviews and PERS transaction presentations/analysis.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9C3CE4C-BB94-4A4E-8CA2-7FEF80A37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992053"/>
              </p:ext>
            </p:extLst>
          </p:nvPr>
        </p:nvGraphicFramePr>
        <p:xfrm>
          <a:off x="4340119" y="892525"/>
          <a:ext cx="7716688" cy="565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2983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31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TRG Maintains Full Confidentiality of Participant’s Figures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38045" y="2640517"/>
            <a:ext cx="8107762" cy="4005495"/>
          </a:xfrm>
        </p:spPr>
        <p:txBody>
          <a:bodyPr/>
          <a:lstStyle/>
          <a:p>
            <a:r>
              <a:rPr lang="en-US" sz="2400" dirty="0"/>
              <a:t>Summary results as presented will be available on </a:t>
            </a:r>
          </a:p>
          <a:p>
            <a:r>
              <a:rPr lang="en-US" sz="2400" dirty="0"/>
              <a:t>TMA Web-Site  (</a:t>
            </a:r>
            <a:r>
              <a:rPr lang="en-US" sz="2400" dirty="0">
                <a:solidFill>
                  <a:srgbClr val="92D050"/>
                </a:solidFill>
                <a:hlinkClick r:id="rId2"/>
              </a:rPr>
              <a:t>www.tma.us</a:t>
            </a:r>
            <a:r>
              <a:rPr lang="en-US" sz="2400" dirty="0"/>
              <a:t>)</a:t>
            </a:r>
          </a:p>
          <a:p>
            <a:r>
              <a:rPr lang="en-US" sz="2400" dirty="0"/>
              <a:t>TRG Web-Site (</a:t>
            </a:r>
            <a:r>
              <a:rPr lang="en-US" sz="2400" dirty="0">
                <a:hlinkClick r:id="rId3"/>
              </a:rPr>
              <a:t>www.trgassociates.com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Next update for 2019 – August 2020		</a:t>
            </a:r>
          </a:p>
          <a:p>
            <a:pPr marL="0" indent="0">
              <a:buNone/>
            </a:pPr>
            <a:r>
              <a:rPr lang="en-US" sz="2400" dirty="0"/>
              <a:t>    Posted in September 2020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4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Attrition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793750" y="1581151"/>
            <a:ext cx="9131300" cy="4667249"/>
          </a:xfrm>
        </p:spPr>
        <p:txBody>
          <a:bodyPr>
            <a:normAutofit/>
          </a:bodyPr>
          <a:lstStyle/>
          <a:p>
            <a:r>
              <a:rPr lang="en-US" sz="2200" dirty="0"/>
              <a:t>Gross Attrition</a:t>
            </a:r>
          </a:p>
          <a:p>
            <a:pPr lvl="1"/>
            <a:r>
              <a:rPr lang="en-US" sz="2200" dirty="0"/>
              <a:t>The loss of existing customers and their associated recurring monthly revenue (RMR) for contracted services during a particular customer/ calendar cycle</a:t>
            </a:r>
          </a:p>
          <a:p>
            <a:endParaRPr lang="en-US" sz="2200" dirty="0"/>
          </a:p>
          <a:p>
            <a:r>
              <a:rPr lang="en-US" sz="2200" dirty="0"/>
              <a:t>Net Attrition</a:t>
            </a:r>
          </a:p>
          <a:p>
            <a:pPr lvl="1"/>
            <a:r>
              <a:rPr lang="en-US" sz="2200" dirty="0"/>
              <a:t>Gross Attrition plus the add back of “like customer” gains thru resigns of the existing locations – </a:t>
            </a:r>
          </a:p>
          <a:p>
            <a:pPr lvl="2"/>
            <a:r>
              <a:rPr lang="en-US" sz="2200" dirty="0"/>
              <a:t>- The Home/Business location is your ultimate customer</a:t>
            </a:r>
          </a:p>
          <a:p>
            <a:pPr lvl="2"/>
            <a:r>
              <a:rPr lang="en-US" sz="2200" dirty="0"/>
              <a:t>- Price increases for inflation</a:t>
            </a:r>
          </a:p>
          <a:p>
            <a:pPr lvl="2"/>
            <a:r>
              <a:rPr lang="en-US" sz="2200" dirty="0"/>
              <a:t>- Price increases for additional services or technology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Attrition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960868" y="1611390"/>
            <a:ext cx="8539979" cy="5043410"/>
          </a:xfrm>
        </p:spPr>
        <p:txBody>
          <a:bodyPr>
            <a:normAutofit/>
          </a:bodyPr>
          <a:lstStyle/>
          <a:p>
            <a:r>
              <a:rPr lang="en-US" sz="2400" dirty="0"/>
              <a:t>The Short Version</a:t>
            </a:r>
          </a:p>
          <a:p>
            <a:pPr lvl="1"/>
            <a:r>
              <a:rPr lang="en-US" sz="2400" dirty="0"/>
              <a:t>The measurement of customer dissatisfaction with or need for the system</a:t>
            </a:r>
          </a:p>
          <a:p>
            <a:r>
              <a:rPr lang="en-US" sz="2400" dirty="0"/>
              <a:t>Why Measure?</a:t>
            </a:r>
          </a:p>
          <a:p>
            <a:pPr lvl="1"/>
            <a:r>
              <a:rPr lang="en-US" sz="2400" dirty="0"/>
              <a:t>Attrition measures customer dissatisfaction which, for the most part, is company caused.</a:t>
            </a:r>
          </a:p>
          <a:p>
            <a:pPr lvl="1"/>
            <a:r>
              <a:rPr lang="en-US" sz="2400" dirty="0"/>
              <a:t>The Attrition Tracking Process should be managed to identify, focus on, and rectify those causes within each organization.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007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Attrition Measurement Methodology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810662" y="1354536"/>
            <a:ext cx="8382000" cy="4528343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r>
              <a:rPr lang="en-US" sz="2800" dirty="0"/>
              <a:t>Weighted Ending RMR Attrition Method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Step 1:  Cancelled RMR for the Reporting Period = 	Monthly Attrition Sum of Ending RMR for Each Month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Step 2:  Monthly Attrition (from Step 1)* 12  =     	Annualized Attrition</a:t>
            </a:r>
          </a:p>
          <a:p>
            <a:pPr marL="0" indent="0">
              <a:buNone/>
            </a:pPr>
            <a:r>
              <a:rPr lang="en-US" sz="2800" dirty="0"/>
              <a:t>                  </a:t>
            </a:r>
          </a:p>
          <a:p>
            <a:r>
              <a:rPr lang="en-US" sz="2800" dirty="0"/>
              <a:t>An Excel Attrition Measurement Template is available on</a:t>
            </a:r>
          </a:p>
          <a:p>
            <a:pPr marL="0" indent="0">
              <a:buNone/>
            </a:pPr>
            <a:r>
              <a:rPr lang="en-US" sz="2800" dirty="0"/>
              <a:t>      the TRG website with calculation formulas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01662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67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92" y="380275"/>
            <a:ext cx="10327216" cy="1320800"/>
          </a:xfrm>
        </p:spPr>
        <p:txBody>
          <a:bodyPr>
            <a:normAutofit/>
          </a:bodyPr>
          <a:lstStyle/>
          <a:p>
            <a:r>
              <a:rPr lang="en-US" sz="4000" dirty="0"/>
              <a:t>Benefits of Weighted Ending RMR Method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92116" y="1822935"/>
            <a:ext cx="8596668" cy="3880773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sz="2400" dirty="0"/>
              <a:t>Accounts for and weights RMR acquisitions</a:t>
            </a:r>
          </a:p>
          <a:p>
            <a:r>
              <a:rPr lang="en-US" sz="2400" dirty="0"/>
              <a:t>Accounts for timing of acquired RMR</a:t>
            </a:r>
          </a:p>
          <a:p>
            <a:pPr lvl="0"/>
            <a:r>
              <a:rPr lang="en-US" sz="2400" dirty="0"/>
              <a:t>Accounts for rapid internal growth and the timing thereof</a:t>
            </a:r>
          </a:p>
          <a:p>
            <a:pPr lvl="0"/>
            <a:r>
              <a:rPr lang="en-US" sz="2400" dirty="0"/>
              <a:t>Similar to many lending/equity institution’s preferred calculation.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132" y="390769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/>
              <a:t>The Geography of Attrition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452034" y="1711569"/>
            <a:ext cx="7742766" cy="3103561"/>
          </a:xfrm>
        </p:spPr>
        <p:txBody>
          <a:bodyPr>
            <a:normAutofit/>
          </a:bodyPr>
          <a:lstStyle/>
          <a:p>
            <a:r>
              <a:rPr lang="en-US" sz="2400" dirty="0"/>
              <a:t>NE/Mid Atlantic</a:t>
            </a:r>
          </a:p>
          <a:p>
            <a:r>
              <a:rPr lang="en-US" sz="2400" dirty="0"/>
              <a:t>Southeast</a:t>
            </a:r>
          </a:p>
          <a:p>
            <a:r>
              <a:rPr lang="en-US" sz="2400" dirty="0"/>
              <a:t>Midwest</a:t>
            </a:r>
          </a:p>
          <a:p>
            <a:r>
              <a:rPr lang="en-US" sz="2400" dirty="0"/>
              <a:t>Southwest</a:t>
            </a:r>
          </a:p>
          <a:p>
            <a:r>
              <a:rPr lang="en-US" sz="2400" dirty="0"/>
              <a:t>West</a:t>
            </a:r>
          </a:p>
          <a:p>
            <a:r>
              <a:rPr lang="en-US" sz="2400" dirty="0"/>
              <a:t>International 	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8666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1400530"/>
          </a:xfrm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6" name="Tabl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1" y="562026"/>
            <a:ext cx="11094180" cy="4818045"/>
          </a:xfrm>
          <a:effectLst>
            <a:glow rad="546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180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4981" y="123371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Annual Trend Dollars of RMR*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031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30026"/>
              </p:ext>
            </p:extLst>
          </p:nvPr>
        </p:nvGraphicFramePr>
        <p:xfrm>
          <a:off x="1621633" y="1481592"/>
          <a:ext cx="8283363" cy="459263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4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7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Region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57,297,528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61,334,025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61,733,809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71,595,895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78,092,485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83,800,371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Midwest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58,074,794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62,794,424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66,113,540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46,047,519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52,275,939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57,191,449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70,346,795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77,141,809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79,871,416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International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28,284,374</a:t>
                      </a:r>
                      <a:endParaRPr lang="en-US" sz="2200" b="1" i="0" u="sng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34,481,330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sng" strike="noStrike" dirty="0">
                          <a:effectLst/>
                          <a:latin typeface="+mn-lt"/>
                        </a:rPr>
                        <a:t>32,481,077</a:t>
                      </a:r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331,646,905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366,120,011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381,191,662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5559" y="6118180"/>
            <a:ext cx="42094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*</a:t>
            </a:r>
            <a:r>
              <a:rPr lang="en-US" sz="13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Recurring Monthly Revenue</a:t>
            </a:r>
          </a:p>
        </p:txBody>
      </p:sp>
    </p:spTree>
    <p:extLst>
      <p:ext uri="{BB962C8B-B14F-4D97-AF65-F5344CB8AC3E}">
        <p14:creationId xmlns:p14="http://schemas.microsoft.com/office/powerpoint/2010/main" val="3462742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7030A0"/>
      </a:dk2>
      <a:lt2>
        <a:srgbClr val="E3DED1"/>
      </a:lt2>
      <a:accent1>
        <a:srgbClr val="C00000"/>
      </a:accent1>
      <a:accent2>
        <a:srgbClr val="7030A0"/>
      </a:accent2>
      <a:accent3>
        <a:srgbClr val="FFC000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7030A0"/>
    </a:dk2>
    <a:lt2>
      <a:srgbClr val="E3DED1"/>
    </a:lt2>
    <a:accent1>
      <a:srgbClr val="C00000"/>
    </a:accent1>
    <a:accent2>
      <a:srgbClr val="7030A0"/>
    </a:accent2>
    <a:accent3>
      <a:srgbClr val="FFC000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15218</TotalTime>
  <Words>1153</Words>
  <Application>Microsoft Office PowerPoint</Application>
  <PresentationFormat>Widescreen</PresentationFormat>
  <Paragraphs>537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Century Gothic</vt:lpstr>
      <vt:lpstr>Wingdings</vt:lpstr>
      <vt:lpstr>Office Theme</vt:lpstr>
      <vt:lpstr>Attrition Measurement Update 2018</vt:lpstr>
      <vt:lpstr>PowerPoint Presentation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 </vt:lpstr>
      <vt:lpstr>Annual Trend Dollars of RMR*</vt:lpstr>
      <vt:lpstr>Annual Trend Dollars of RMR*</vt:lpstr>
      <vt:lpstr>Annual Trend Dollars of RMR</vt:lpstr>
      <vt:lpstr>Annual Trend Dollars of RMR</vt:lpstr>
      <vt:lpstr>Attrition Update through Year End 2018</vt:lpstr>
      <vt:lpstr>Attrition Update through Year End 2018</vt:lpstr>
      <vt:lpstr>Net Attrition by Company Size 10 Year Profile</vt:lpstr>
      <vt:lpstr>Attrition Update through Year End 2018</vt:lpstr>
      <vt:lpstr>Net Attrition by Origination Source 10 Year Profile</vt:lpstr>
      <vt:lpstr>Attrition Update through Year End 2018</vt:lpstr>
      <vt:lpstr>Residential vs. Commercial 10 Year Profile</vt:lpstr>
      <vt:lpstr>Impact on Attrition Measurement with  TWO Largest Company Results (TLC)</vt:lpstr>
      <vt:lpstr>Net Attrition Inclusive of TLC</vt:lpstr>
      <vt:lpstr>Top Reasons for Attrition</vt:lpstr>
      <vt:lpstr>Reason Code Analysis</vt:lpstr>
      <vt:lpstr>Net Attrition by Reason Code Top 5 Reasons</vt:lpstr>
      <vt:lpstr>PERS Attrition Profile 2018</vt:lpstr>
      <vt:lpstr>PERS Attrition Profile 2017 &amp; 2018</vt:lpstr>
      <vt:lpstr>TRG Maintains Full Confidentiality of Participant’s Figures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Webber</dc:creator>
  <cp:lastModifiedBy>Shoreline Fire</cp:lastModifiedBy>
  <cp:revision>75</cp:revision>
  <dcterms:created xsi:type="dcterms:W3CDTF">2017-09-07T21:47:07Z</dcterms:created>
  <dcterms:modified xsi:type="dcterms:W3CDTF">2019-10-11T00:19:10Z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E3E949D3-C49D-42DA-B850-56F8EA2C18E2</vt:lpwstr>
  </property>
  <property fmtid="{D5CDD505-2E9C-101B-9397-08002B2CF9AE}" pid="3" name="ArticulatePath">
    <vt:lpwstr>Presentation1</vt:lpwstr>
  </property>
</Properties>
</file>