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321" r:id="rId2"/>
    <p:sldId id="322" r:id="rId3"/>
    <p:sldId id="323" r:id="rId4"/>
    <p:sldId id="324" r:id="rId5"/>
    <p:sldId id="275" r:id="rId6"/>
    <p:sldId id="276" r:id="rId7"/>
    <p:sldId id="277" r:id="rId8"/>
    <p:sldId id="278" r:id="rId9"/>
    <p:sldId id="334" r:id="rId10"/>
    <p:sldId id="335" r:id="rId11"/>
    <p:sldId id="333" r:id="rId12"/>
    <p:sldId id="337" r:id="rId13"/>
    <p:sldId id="338" r:id="rId14"/>
    <p:sldId id="339" r:id="rId15"/>
    <p:sldId id="357" r:id="rId16"/>
    <p:sldId id="340" r:id="rId17"/>
    <p:sldId id="287" r:id="rId18"/>
    <p:sldId id="341" r:id="rId19"/>
    <p:sldId id="356" r:id="rId20"/>
    <p:sldId id="353" r:id="rId21"/>
    <p:sldId id="354" r:id="rId22"/>
    <p:sldId id="355" r:id="rId23"/>
    <p:sldId id="361" r:id="rId24"/>
    <p:sldId id="352" r:id="rId25"/>
    <p:sldId id="347" r:id="rId26"/>
    <p:sldId id="348" r:id="rId27"/>
    <p:sldId id="364" r:id="rId28"/>
    <p:sldId id="29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AC5"/>
    <a:srgbClr val="9CC83F"/>
    <a:srgbClr val="F15A27"/>
    <a:srgbClr val="0072A8"/>
    <a:srgbClr val="156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Google%20Drive\TRG%20Files\2%20TRG%20Admin\Attrition\2021\Charts\Chart.Origination%20Sour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Google%20Drive\TRG%20Files\2%20TRG%20Admin\Attrition\2021\Charts\Chart.Res.Com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Google%20Drive\TRG%20Files\2%20TRG%20Admin\Attrition\2021\Charts\Chart.Res.Com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77621156768298E-2"/>
          <c:y val="4.7099494117227067E-2"/>
          <c:w val="0.88812738734821894"/>
          <c:h val="0.8238079280686057"/>
        </c:manualLayout>
      </c:layout>
      <c:lineChart>
        <c:grouping val="standard"/>
        <c:varyColors val="0"/>
        <c:ser>
          <c:idx val="0"/>
          <c:order val="0"/>
          <c:tx>
            <c:strRef>
              <c:f>'Company Size'!$B$2</c:f>
              <c:strCache>
                <c:ptCount val="1"/>
                <c:pt idx="0">
                  <c:v>3 to 50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'Company Size'!$A$11:$A$20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'Company Size'!$B$11:$B$20</c:f>
              <c:numCache>
                <c:formatCode>0.00%</c:formatCode>
                <c:ptCount val="10"/>
                <c:pt idx="0">
                  <c:v>3.5400000000000001E-2</c:v>
                </c:pt>
                <c:pt idx="1">
                  <c:v>5.5300000000000002E-2</c:v>
                </c:pt>
                <c:pt idx="2">
                  <c:v>6.0900000000000003E-2</c:v>
                </c:pt>
                <c:pt idx="3">
                  <c:v>5.8299999999999998E-2</c:v>
                </c:pt>
                <c:pt idx="4">
                  <c:v>7.6399999999999996E-2</c:v>
                </c:pt>
                <c:pt idx="5">
                  <c:v>6.3E-2</c:v>
                </c:pt>
                <c:pt idx="6">
                  <c:v>6.6500000000000004E-2</c:v>
                </c:pt>
                <c:pt idx="7">
                  <c:v>9.257E-2</c:v>
                </c:pt>
                <c:pt idx="8">
                  <c:v>0.11260295596503346</c:v>
                </c:pt>
                <c:pt idx="9">
                  <c:v>0.13272421771718776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29-44FB-93AD-A5AB339AF3DE}"/>
            </c:ext>
          </c:extLst>
        </c:ser>
        <c:ser>
          <c:idx val="1"/>
          <c:order val="1"/>
          <c:tx>
            <c:strRef>
              <c:f>'Company Size'!$C$2</c:f>
              <c:strCache>
                <c:ptCount val="1"/>
                <c:pt idx="0">
                  <c:v>51-100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'Company Size'!$A$11:$A$20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'Company Size'!$C$11:$C$20</c:f>
              <c:numCache>
                <c:formatCode>0.00%</c:formatCode>
                <c:ptCount val="10"/>
                <c:pt idx="0">
                  <c:v>5.9200000000000003E-2</c:v>
                </c:pt>
                <c:pt idx="1">
                  <c:v>3.73E-2</c:v>
                </c:pt>
                <c:pt idx="2">
                  <c:v>6.0600000000000001E-2</c:v>
                </c:pt>
                <c:pt idx="3">
                  <c:v>4.8800000000000003E-2</c:v>
                </c:pt>
                <c:pt idx="4">
                  <c:v>7.4399999999999994E-2</c:v>
                </c:pt>
                <c:pt idx="5">
                  <c:v>7.0999999999999994E-2</c:v>
                </c:pt>
                <c:pt idx="6">
                  <c:v>7.5199999999999989E-2</c:v>
                </c:pt>
                <c:pt idx="7">
                  <c:v>0.13320000000000001</c:v>
                </c:pt>
                <c:pt idx="8">
                  <c:v>7.026135433384248E-2</c:v>
                </c:pt>
                <c:pt idx="9">
                  <c:v>7.0894805299815775E-2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29-44FB-93AD-A5AB339AF3DE}"/>
            </c:ext>
          </c:extLst>
        </c:ser>
        <c:ser>
          <c:idx val="2"/>
          <c:order val="2"/>
          <c:tx>
            <c:strRef>
              <c:f>'Company Size'!$D$2</c:f>
              <c:strCache>
                <c:ptCount val="1"/>
                <c:pt idx="0">
                  <c:v>101-200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'Company Size'!$A$11:$A$20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'Company Size'!$D$11:$D$20</c:f>
              <c:numCache>
                <c:formatCode>0.00%</c:formatCode>
                <c:ptCount val="10"/>
                <c:pt idx="0">
                  <c:v>7.5800000000000006E-2</c:v>
                </c:pt>
                <c:pt idx="1">
                  <c:v>0.08</c:v>
                </c:pt>
                <c:pt idx="2">
                  <c:v>8.0199999999999994E-2</c:v>
                </c:pt>
                <c:pt idx="3">
                  <c:v>8.2100000000000006E-2</c:v>
                </c:pt>
                <c:pt idx="4">
                  <c:v>7.9000000000000001E-2</c:v>
                </c:pt>
                <c:pt idx="5">
                  <c:v>7.46E-2</c:v>
                </c:pt>
                <c:pt idx="6">
                  <c:v>8.5500000000000007E-2</c:v>
                </c:pt>
                <c:pt idx="7">
                  <c:v>0.12920000000000001</c:v>
                </c:pt>
                <c:pt idx="8">
                  <c:v>0.10779999999999999</c:v>
                </c:pt>
                <c:pt idx="9">
                  <c:v>9.736838906580593E-2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29-44FB-93AD-A5AB339AF3DE}"/>
            </c:ext>
          </c:extLst>
        </c:ser>
        <c:ser>
          <c:idx val="3"/>
          <c:order val="3"/>
          <c:tx>
            <c:strRef>
              <c:f>'Company Size'!$E$2</c:f>
              <c:strCache>
                <c:ptCount val="1"/>
                <c:pt idx="0">
                  <c:v>201-500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'Company Size'!$A$11:$A$20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'Company Size'!$E$11:$E$20</c:f>
              <c:numCache>
                <c:formatCode>0.00%</c:formatCode>
                <c:ptCount val="10"/>
                <c:pt idx="0">
                  <c:v>6.6299999999999998E-2</c:v>
                </c:pt>
                <c:pt idx="1">
                  <c:v>7.7299999999999994E-2</c:v>
                </c:pt>
                <c:pt idx="2">
                  <c:v>7.9000000000000001E-2</c:v>
                </c:pt>
                <c:pt idx="3">
                  <c:v>8.1000000000000003E-2</c:v>
                </c:pt>
                <c:pt idx="4">
                  <c:v>8.9300000000000004E-2</c:v>
                </c:pt>
                <c:pt idx="5">
                  <c:v>8.7400000000000005E-2</c:v>
                </c:pt>
                <c:pt idx="6">
                  <c:v>8.929999999999999E-2</c:v>
                </c:pt>
                <c:pt idx="7">
                  <c:v>0.13449999999999998</c:v>
                </c:pt>
                <c:pt idx="8">
                  <c:v>8.3299999999999999E-2</c:v>
                </c:pt>
                <c:pt idx="9">
                  <c:v>8.3369920983054555E-2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29-44FB-93AD-A5AB339AF3DE}"/>
            </c:ext>
          </c:extLst>
        </c:ser>
        <c:ser>
          <c:idx val="4"/>
          <c:order val="4"/>
          <c:tx>
            <c:strRef>
              <c:f>'Company Size'!$F$2</c:f>
              <c:strCache>
                <c:ptCount val="1"/>
                <c:pt idx="0">
                  <c:v>500+</c:v>
                </c:pt>
              </c:strCache>
            </c:strRef>
          </c:tx>
          <c:spPr>
            <a:ln w="31750" cap="rnd">
              <a:solidFill>
                <a:srgbClr val="FFFF00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0129-44FB-93AD-A5AB339AF3DE}"/>
              </c:ext>
            </c:extLst>
          </c:dPt>
          <c:cat>
            <c:numRef>
              <c:f>'Company Size'!$A$11:$A$20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'Company Size'!$F$11:$F$20</c:f>
              <c:numCache>
                <c:formatCode>0.00%</c:formatCode>
                <c:ptCount val="10"/>
                <c:pt idx="0">
                  <c:v>9.5000000000000001E-2</c:v>
                </c:pt>
                <c:pt idx="1">
                  <c:v>0.1057</c:v>
                </c:pt>
                <c:pt idx="2">
                  <c:v>0.1061</c:v>
                </c:pt>
                <c:pt idx="3">
                  <c:v>0.1079</c:v>
                </c:pt>
                <c:pt idx="4">
                  <c:v>0.11169999999999999</c:v>
                </c:pt>
                <c:pt idx="5">
                  <c:v>0.1096</c:v>
                </c:pt>
                <c:pt idx="6">
                  <c:v>0.11539999999999999</c:v>
                </c:pt>
                <c:pt idx="7">
                  <c:v>0.1268</c:v>
                </c:pt>
                <c:pt idx="8">
                  <c:v>0.11699999999999999</c:v>
                </c:pt>
                <c:pt idx="9">
                  <c:v>0.12085566862384647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129-44FB-93AD-A5AB339AF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367488"/>
        <c:axId val="132369408"/>
      </c:lineChart>
      <c:catAx>
        <c:axId val="13236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69408"/>
        <c:crosses val="autoZero"/>
        <c:auto val="1"/>
        <c:lblAlgn val="ctr"/>
        <c:lblOffset val="100"/>
        <c:noMultiLvlLbl val="0"/>
      </c:catAx>
      <c:valAx>
        <c:axId val="132369408"/>
        <c:scaling>
          <c:orientation val="minMax"/>
          <c:min val="3.0000000000000006E-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6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Net Attrition by Origination Source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26081004626086"/>
          <c:y val="0.12960294068681361"/>
          <c:w val="0.89914511274122311"/>
          <c:h val="0.73775490868802296"/>
        </c:manualLayout>
      </c:layout>
      <c:lineChart>
        <c:grouping val="standard"/>
        <c:varyColors val="0"/>
        <c:ser>
          <c:idx val="0"/>
          <c:order val="0"/>
          <c:tx>
            <c:strRef>
              <c:f>'Customer Origination'!$B$3</c:f>
              <c:strCache>
                <c:ptCount val="1"/>
                <c:pt idx="0">
                  <c:v>Dealer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'Customer Origination'!$A$6:$A$15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'Customer Origination'!$B$6:$B$15</c:f>
              <c:numCache>
                <c:formatCode>0.00%</c:formatCode>
                <c:ptCount val="10"/>
                <c:pt idx="0">
                  <c:v>9.8500000000000004E-2</c:v>
                </c:pt>
                <c:pt idx="1">
                  <c:v>0.1096</c:v>
                </c:pt>
                <c:pt idx="2">
                  <c:v>0.1091</c:v>
                </c:pt>
                <c:pt idx="3">
                  <c:v>0.11289999999999999</c:v>
                </c:pt>
                <c:pt idx="4">
                  <c:v>0.1166</c:v>
                </c:pt>
                <c:pt idx="5">
                  <c:v>0.12539999999999998</c:v>
                </c:pt>
                <c:pt idx="6">
                  <c:v>0.13949999999999999</c:v>
                </c:pt>
                <c:pt idx="7">
                  <c:v>0.14055621698462539</c:v>
                </c:pt>
                <c:pt idx="8">
                  <c:v>0.12602498385031483</c:v>
                </c:pt>
                <c:pt idx="9">
                  <c:v>0.14330000000000001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01-4DA1-8E86-8BD57EC2B47C}"/>
            </c:ext>
          </c:extLst>
        </c:ser>
        <c:ser>
          <c:idx val="1"/>
          <c:order val="1"/>
          <c:tx>
            <c:strRef>
              <c:f>'Customer Origination'!$C$3</c:f>
              <c:strCache>
                <c:ptCount val="1"/>
                <c:pt idx="0">
                  <c:v>Traditional</c:v>
                </c:pt>
              </c:strCache>
            </c:strRef>
          </c:tx>
          <c:spPr>
            <a:ln w="38100" cap="rnd">
              <a:solidFill>
                <a:srgbClr val="F15A27"/>
              </a:solidFill>
              <a:round/>
            </a:ln>
            <a:effectLst/>
          </c:spPr>
          <c:marker>
            <c:symbol val="none"/>
          </c:marker>
          <c:cat>
            <c:numRef>
              <c:f>'Customer Origination'!$A$6:$A$15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'Customer Origination'!$C$6:$C$15</c:f>
              <c:numCache>
                <c:formatCode>0.00%</c:formatCode>
                <c:ptCount val="10"/>
                <c:pt idx="0">
                  <c:v>9.4E-2</c:v>
                </c:pt>
                <c:pt idx="1">
                  <c:v>9.8599999999999993E-2</c:v>
                </c:pt>
                <c:pt idx="2">
                  <c:v>9.8599999999999993E-2</c:v>
                </c:pt>
                <c:pt idx="3">
                  <c:v>9.5600000000000004E-2</c:v>
                </c:pt>
                <c:pt idx="4">
                  <c:v>9.9600000000000008E-2</c:v>
                </c:pt>
                <c:pt idx="5">
                  <c:v>9.9900000000000003E-2</c:v>
                </c:pt>
                <c:pt idx="6">
                  <c:v>9.6799999999999997E-2</c:v>
                </c:pt>
                <c:pt idx="7">
                  <c:v>0.11894753854233887</c:v>
                </c:pt>
                <c:pt idx="8">
                  <c:v>0.10374532802103936</c:v>
                </c:pt>
                <c:pt idx="9">
                  <c:v>9.8699999999999996E-2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01-4DA1-8E86-8BD57EC2B47C}"/>
            </c:ext>
          </c:extLst>
        </c:ser>
        <c:ser>
          <c:idx val="2"/>
          <c:order val="2"/>
          <c:tx>
            <c:strRef>
              <c:f>'Customer Origination'!$D$3</c:f>
              <c:strCache>
                <c:ptCount val="1"/>
                <c:pt idx="0">
                  <c:v>Mass Market</c:v>
                </c:pt>
              </c:strCache>
            </c:strRef>
          </c:tx>
          <c:spPr>
            <a:ln w="38100" cap="rnd">
              <a:solidFill>
                <a:srgbClr val="41BAC5"/>
              </a:solidFill>
              <a:round/>
            </a:ln>
            <a:effectLst/>
          </c:spPr>
          <c:marker>
            <c:symbol val="none"/>
          </c:marker>
          <c:cat>
            <c:numRef>
              <c:f>'Customer Origination'!$A$6:$A$15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'Customer Origination'!$D$6:$D$15</c:f>
              <c:numCache>
                <c:formatCode>0.00%</c:formatCode>
                <c:ptCount val="10"/>
                <c:pt idx="0">
                  <c:v>8.6900000000000005E-2</c:v>
                </c:pt>
                <c:pt idx="1">
                  <c:v>0.1074</c:v>
                </c:pt>
                <c:pt idx="2">
                  <c:v>0.1094</c:v>
                </c:pt>
                <c:pt idx="3">
                  <c:v>0.11550000000000001</c:v>
                </c:pt>
                <c:pt idx="4">
                  <c:v>0.1198</c:v>
                </c:pt>
                <c:pt idx="5">
                  <c:v>0.1099</c:v>
                </c:pt>
                <c:pt idx="6">
                  <c:v>0.12119999999999999</c:v>
                </c:pt>
                <c:pt idx="7">
                  <c:v>0.12861121470189771</c:v>
                </c:pt>
                <c:pt idx="8">
                  <c:v>0.1250634076141528</c:v>
                </c:pt>
                <c:pt idx="9">
                  <c:v>0.12570000000000001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01-4DA1-8E86-8BD57EC2B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191552"/>
        <c:axId val="47193472"/>
      </c:lineChart>
      <c:catAx>
        <c:axId val="4719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93472"/>
        <c:crosses val="autoZero"/>
        <c:auto val="1"/>
        <c:lblAlgn val="ctr"/>
        <c:lblOffset val="100"/>
        <c:noMultiLvlLbl val="0"/>
      </c:catAx>
      <c:valAx>
        <c:axId val="47193472"/>
        <c:scaling>
          <c:orientation val="minMax"/>
          <c:min val="7.000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9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Commercial Net Attrition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16040891768487"/>
          <c:y val="0.19610222183090778"/>
          <c:w val="0.88235194222119528"/>
          <c:h val="0.50038663352665014"/>
        </c:manualLayout>
      </c:layout>
      <c:lineChart>
        <c:grouping val="standard"/>
        <c:varyColors val="0"/>
        <c:ser>
          <c:idx val="0"/>
          <c:order val="0"/>
          <c:tx>
            <c:strRef>
              <c:f>'Customer type'!$E$1</c:f>
              <c:strCache>
                <c:ptCount val="1"/>
                <c:pt idx="0">
                  <c:v>Gross (Commercial)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'Customer type'!$A$4:$A$13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'Customer type'!$E$4:$E$13</c:f>
              <c:numCache>
                <c:formatCode>0.00%</c:formatCode>
                <c:ptCount val="10"/>
                <c:pt idx="0">
                  <c:v>0.1178</c:v>
                </c:pt>
                <c:pt idx="1">
                  <c:v>0.1207</c:v>
                </c:pt>
                <c:pt idx="2">
                  <c:v>0.121</c:v>
                </c:pt>
                <c:pt idx="3">
                  <c:v>0.11890000000000001</c:v>
                </c:pt>
                <c:pt idx="4">
                  <c:v>0.1215</c:v>
                </c:pt>
                <c:pt idx="5">
                  <c:v>0.12429999999999999</c:v>
                </c:pt>
                <c:pt idx="6">
                  <c:v>0.12520000000000001</c:v>
                </c:pt>
                <c:pt idx="7">
                  <c:v>0.1313</c:v>
                </c:pt>
                <c:pt idx="8">
                  <c:v>0.12279999999999999</c:v>
                </c:pt>
                <c:pt idx="9">
                  <c:v>0.11550000000000001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A3-4CF2-BDBC-02370FB42DB8}"/>
            </c:ext>
          </c:extLst>
        </c:ser>
        <c:ser>
          <c:idx val="1"/>
          <c:order val="1"/>
          <c:tx>
            <c:strRef>
              <c:f>'Customer type'!$D$1</c:f>
              <c:strCache>
                <c:ptCount val="1"/>
                <c:pt idx="0">
                  <c:v>Net (Commercial)</c:v>
                </c:pt>
              </c:strCache>
            </c:strRef>
          </c:tx>
          <c:spPr>
            <a:ln w="31750" cap="rnd">
              <a:solidFill>
                <a:srgbClr val="41BAC5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'Customer type'!$A$4:$A$13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'Customer type'!$D$4:$D$13</c:f>
              <c:numCache>
                <c:formatCode>0.00%</c:formatCode>
                <c:ptCount val="10"/>
                <c:pt idx="0">
                  <c:v>9.69E-2</c:v>
                </c:pt>
                <c:pt idx="1">
                  <c:v>0.1022</c:v>
                </c:pt>
                <c:pt idx="2">
                  <c:v>0.10249999999999999</c:v>
                </c:pt>
                <c:pt idx="3">
                  <c:v>0.10050000000000001</c:v>
                </c:pt>
                <c:pt idx="4">
                  <c:v>0.1032</c:v>
                </c:pt>
                <c:pt idx="5">
                  <c:v>0.1036</c:v>
                </c:pt>
                <c:pt idx="6">
                  <c:v>0.10249999999999999</c:v>
                </c:pt>
                <c:pt idx="7">
                  <c:v>0.10440000000000001</c:v>
                </c:pt>
                <c:pt idx="8">
                  <c:v>0.10199999999999999</c:v>
                </c:pt>
                <c:pt idx="9">
                  <c:v>0.1002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A3-4CF2-BDBC-02370FB42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356032"/>
        <c:axId val="161379840"/>
      </c:lineChart>
      <c:catAx>
        <c:axId val="16135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79840"/>
        <c:crosses val="autoZero"/>
        <c:auto val="1"/>
        <c:lblAlgn val="ctr"/>
        <c:lblOffset val="100"/>
        <c:noMultiLvlLbl val="0"/>
      </c:catAx>
      <c:valAx>
        <c:axId val="161379840"/>
        <c:scaling>
          <c:orientation val="minMax"/>
          <c:max val="0.14000000000000001"/>
          <c:min val="7.0000000000000007E-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5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Residential Net Attrition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074307200337003E-2"/>
          <c:y val="0.16401994739240666"/>
          <c:w val="0.88098072351651691"/>
          <c:h val="0.49464836180181354"/>
        </c:manualLayout>
      </c:layout>
      <c:lineChart>
        <c:grouping val="standard"/>
        <c:varyColors val="0"/>
        <c:ser>
          <c:idx val="1"/>
          <c:order val="0"/>
          <c:tx>
            <c:strRef>
              <c:f>'Customer type'!$C$1</c:f>
              <c:strCache>
                <c:ptCount val="1"/>
                <c:pt idx="0">
                  <c:v>Gross (Residential)</c:v>
                </c:pt>
              </c:strCache>
            </c:strRef>
          </c:tx>
          <c:spPr>
            <a:ln w="31750" cap="rnd">
              <a:solidFill>
                <a:srgbClr val="FFFF00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'Customer type'!$A$4:$A$13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'Customer type'!$C$4:$C$13</c:f>
              <c:numCache>
                <c:formatCode>0.00%</c:formatCode>
                <c:ptCount val="10"/>
                <c:pt idx="0">
                  <c:v>0.1129</c:v>
                </c:pt>
                <c:pt idx="1">
                  <c:v>0.12429999999999999</c:v>
                </c:pt>
                <c:pt idx="2">
                  <c:v>0.1242</c:v>
                </c:pt>
                <c:pt idx="3">
                  <c:v>0.129</c:v>
                </c:pt>
                <c:pt idx="4">
                  <c:v>0.13400000000000001</c:v>
                </c:pt>
                <c:pt idx="5">
                  <c:v>0.13730000000000001</c:v>
                </c:pt>
                <c:pt idx="6">
                  <c:v>0.1421</c:v>
                </c:pt>
                <c:pt idx="7">
                  <c:v>0.1532</c:v>
                </c:pt>
                <c:pt idx="8">
                  <c:v>0.14580000000000001</c:v>
                </c:pt>
                <c:pt idx="9">
                  <c:v>0.14399999999999999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5D-4C74-A2A1-F939EE3703C2}"/>
            </c:ext>
          </c:extLst>
        </c:ser>
        <c:ser>
          <c:idx val="0"/>
          <c:order val="1"/>
          <c:tx>
            <c:strRef>
              <c:f>'Customer type'!$B$1</c:f>
              <c:strCache>
                <c:ptCount val="1"/>
                <c:pt idx="0">
                  <c:v>Net (Residential)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'Customer type'!$A$4:$A$13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'Customer type'!$B$4:$B$13</c:f>
              <c:numCache>
                <c:formatCode>0.00%</c:formatCode>
                <c:ptCount val="10"/>
                <c:pt idx="0">
                  <c:v>8.9899999999999994E-2</c:v>
                </c:pt>
                <c:pt idx="1">
                  <c:v>0.1051</c:v>
                </c:pt>
                <c:pt idx="2">
                  <c:v>0.106</c:v>
                </c:pt>
                <c:pt idx="3">
                  <c:v>0.1103</c:v>
                </c:pt>
                <c:pt idx="4">
                  <c:v>0.115</c:v>
                </c:pt>
                <c:pt idx="5">
                  <c:v>0.11130000000000001</c:v>
                </c:pt>
                <c:pt idx="6">
                  <c:v>0.12139999999999999</c:v>
                </c:pt>
                <c:pt idx="7">
                  <c:v>0.1336</c:v>
                </c:pt>
                <c:pt idx="8">
                  <c:v>0.12119999999999999</c:v>
                </c:pt>
                <c:pt idx="9">
                  <c:v>0.1295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5D-4C74-A2A1-F939EE370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214464"/>
        <c:axId val="161217536"/>
      </c:lineChart>
      <c:catAx>
        <c:axId val="1612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17536"/>
        <c:crosses val="autoZero"/>
        <c:auto val="1"/>
        <c:lblAlgn val="ctr"/>
        <c:lblOffset val="100"/>
        <c:noMultiLvlLbl val="0"/>
      </c:catAx>
      <c:valAx>
        <c:axId val="161217536"/>
        <c:scaling>
          <c:orientation val="minMax"/>
          <c:min val="8.0000000000000016E-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1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23131866403455"/>
          <c:y val="0.86346386599858471"/>
          <c:w val="0.50322572302585711"/>
          <c:h val="0.131241363379913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39573552229542"/>
          <c:y val="3.5705068638995377E-2"/>
          <c:w val="0.76418374564890446"/>
          <c:h val="0.566352452388949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Sheet1!$L$4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Sheet1!$L$5:$L$12</c:f>
              <c:numCache>
                <c:formatCode>0.00%</c:formatCode>
                <c:ptCount val="8"/>
                <c:pt idx="0">
                  <c:v>0.14149999999999999</c:v>
                </c:pt>
                <c:pt idx="1">
                  <c:v>0.39040000000000002</c:v>
                </c:pt>
                <c:pt idx="2">
                  <c:v>1.8491447304732796E-2</c:v>
                </c:pt>
                <c:pt idx="3">
                  <c:v>9.3083990370178532E-2</c:v>
                </c:pt>
                <c:pt idx="4">
                  <c:v>0.17688208693406507</c:v>
                </c:pt>
                <c:pt idx="5">
                  <c:v>4.845277877446167E-2</c:v>
                </c:pt>
                <c:pt idx="6">
                  <c:v>4.3366344192413142E-2</c:v>
                </c:pt>
                <c:pt idx="7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D5-4A54-9828-5CD94985B2BB}"/>
            </c:ext>
          </c:extLst>
        </c:ser>
        <c:ser>
          <c:idx val="2"/>
          <c:order val="1"/>
          <c:tx>
            <c:strRef>
              <c:f>Sheet1!$M$4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Sheet1!$M$5:$M$12</c:f>
              <c:numCache>
                <c:formatCode>0.00%</c:formatCode>
                <c:ptCount val="8"/>
                <c:pt idx="0">
                  <c:v>0.106</c:v>
                </c:pt>
                <c:pt idx="1">
                  <c:v>0.3377</c:v>
                </c:pt>
                <c:pt idx="2">
                  <c:v>2.6700000000000002E-2</c:v>
                </c:pt>
                <c:pt idx="3">
                  <c:v>0.17799999999999999</c:v>
                </c:pt>
                <c:pt idx="4">
                  <c:v>0.12839999999999999</c:v>
                </c:pt>
                <c:pt idx="5">
                  <c:v>9.0300000000000005E-2</c:v>
                </c:pt>
                <c:pt idx="6">
                  <c:v>5.6300000000000003E-2</c:v>
                </c:pt>
                <c:pt idx="7">
                  <c:v>3.9699999999999999E-2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5-4A54-9828-5CD94985B2BB}"/>
            </c:ext>
          </c:extLst>
        </c:ser>
        <c:ser>
          <c:idx val="1"/>
          <c:order val="2"/>
          <c:tx>
            <c:strRef>
              <c:f>Sheet1!$N$4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Sheet1!$N$5:$N$12</c:f>
              <c:numCache>
                <c:formatCode>0.00%</c:formatCode>
                <c:ptCount val="8"/>
                <c:pt idx="0" formatCode="0.0%">
                  <c:v>0.1234</c:v>
                </c:pt>
                <c:pt idx="1">
                  <c:v>0.40570000000000001</c:v>
                </c:pt>
                <c:pt idx="2">
                  <c:v>3.5799999999999998E-2</c:v>
                </c:pt>
                <c:pt idx="3">
                  <c:v>0.11360000000000001</c:v>
                </c:pt>
                <c:pt idx="4">
                  <c:v>0.1497</c:v>
                </c:pt>
                <c:pt idx="5">
                  <c:v>7.1099999999999997E-2</c:v>
                </c:pt>
                <c:pt idx="6">
                  <c:v>4.8500000000000001E-2</c:v>
                </c:pt>
                <c:pt idx="7">
                  <c:v>2.12E-2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D5-4A54-9828-5CD94985B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7706112"/>
        <c:axId val="158458240"/>
        <c:axId val="0"/>
      </c:bar3DChart>
      <c:catAx>
        <c:axId val="15770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58240"/>
        <c:crosses val="autoZero"/>
        <c:auto val="1"/>
        <c:lblAlgn val="ctr"/>
        <c:lblOffset val="100"/>
        <c:noMultiLvlLbl val="0"/>
      </c:catAx>
      <c:valAx>
        <c:axId val="15845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7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065648715580537"/>
          <c:y val="0.93601863712628375"/>
          <c:w val="0.2075384225254871"/>
          <c:h val="5.8588305882648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338853001836486E-2"/>
          <c:y val="2.099060234592728E-2"/>
          <c:w val="0.86608628031356483"/>
          <c:h val="0.7319596406436859"/>
        </c:manualLayout>
      </c:layout>
      <c:lineChart>
        <c:grouping val="standard"/>
        <c:varyColors val="0"/>
        <c:ser>
          <c:idx val="0"/>
          <c:order val="0"/>
          <c:tx>
            <c:strRef>
              <c:f>Reasons!$B$1</c:f>
              <c:strCache>
                <c:ptCount val="1"/>
                <c:pt idx="0">
                  <c:v>Moved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Reasons!$A$5:$A$13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Reasons!$B$5:$B$13</c:f>
              <c:numCache>
                <c:formatCode>0.00%</c:formatCode>
                <c:ptCount val="9"/>
                <c:pt idx="0">
                  <c:v>0.35599999999999998</c:v>
                </c:pt>
                <c:pt idx="1">
                  <c:v>0.35199999999999998</c:v>
                </c:pt>
                <c:pt idx="2">
                  <c:v>0.33629999999999999</c:v>
                </c:pt>
                <c:pt idx="3">
                  <c:v>0.32490000000000002</c:v>
                </c:pt>
                <c:pt idx="4">
                  <c:v>0.34100000000000003</c:v>
                </c:pt>
                <c:pt idx="5">
                  <c:v>0.33800000000000002</c:v>
                </c:pt>
                <c:pt idx="6">
                  <c:v>0.39040000000000002</c:v>
                </c:pt>
                <c:pt idx="7">
                  <c:v>0.3377</c:v>
                </c:pt>
                <c:pt idx="8">
                  <c:v>0.40570000000000001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B5-4F26-81D3-341E2A6A3D3F}"/>
            </c:ext>
          </c:extLst>
        </c:ser>
        <c:ser>
          <c:idx val="1"/>
          <c:order val="1"/>
          <c:tx>
            <c:strRef>
              <c:f>Reasons!$C$1</c:f>
              <c:strCache>
                <c:ptCount val="1"/>
                <c:pt idx="0">
                  <c:v>Collections</c:v>
                </c:pt>
              </c:strCache>
            </c:strRef>
          </c:tx>
          <c:spPr>
            <a:ln w="31750" cap="rnd">
              <a:solidFill>
                <a:srgbClr val="FFFF00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Reasons!$A$5:$A$13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Reasons!$C$5:$C$13</c:f>
              <c:numCache>
                <c:formatCode>0.00%</c:formatCode>
                <c:ptCount val="9"/>
                <c:pt idx="0">
                  <c:v>0.161</c:v>
                </c:pt>
                <c:pt idx="1">
                  <c:v>0.151</c:v>
                </c:pt>
                <c:pt idx="2">
                  <c:v>0.1512</c:v>
                </c:pt>
                <c:pt idx="3">
                  <c:v>0.14800000000000002</c:v>
                </c:pt>
                <c:pt idx="4">
                  <c:v>0.11600000000000001</c:v>
                </c:pt>
                <c:pt idx="5">
                  <c:v>0.111</c:v>
                </c:pt>
                <c:pt idx="6">
                  <c:v>0.14149999999999999</c:v>
                </c:pt>
                <c:pt idx="7">
                  <c:v>0.106</c:v>
                </c:pt>
                <c:pt idx="8">
                  <c:v>0.1234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B5-4F26-81D3-341E2A6A3D3F}"/>
            </c:ext>
          </c:extLst>
        </c:ser>
        <c:ser>
          <c:idx val="2"/>
          <c:order val="2"/>
          <c:tx>
            <c:strRef>
              <c:f>Reasons!$D$1</c:f>
              <c:strCache>
                <c:ptCount val="1"/>
                <c:pt idx="0">
                  <c:v>Lost to Competiton </c:v>
                </c:pt>
              </c:strCache>
            </c:strRef>
          </c:tx>
          <c:spPr>
            <a:ln w="31750" cap="rnd">
              <a:solidFill>
                <a:srgbClr val="F15A27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Reasons!$A$5:$A$13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Reasons!$D$5:$D$13</c:f>
              <c:numCache>
                <c:formatCode>0.00%</c:formatCode>
                <c:ptCount val="9"/>
                <c:pt idx="0">
                  <c:v>0.14299999999999999</c:v>
                </c:pt>
                <c:pt idx="1">
                  <c:v>0.16300000000000001</c:v>
                </c:pt>
                <c:pt idx="2">
                  <c:v>0.16039999999999999</c:v>
                </c:pt>
                <c:pt idx="3">
                  <c:v>0.14940000000000001</c:v>
                </c:pt>
                <c:pt idx="4">
                  <c:v>0.1288</c:v>
                </c:pt>
                <c:pt idx="5">
                  <c:v>0.13400000000000001</c:v>
                </c:pt>
                <c:pt idx="6">
                  <c:v>9.3100000000000002E-2</c:v>
                </c:pt>
                <c:pt idx="7">
                  <c:v>0.17799999999999999</c:v>
                </c:pt>
                <c:pt idx="8">
                  <c:v>0.11360000000000001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B5-4F26-81D3-341E2A6A3D3F}"/>
            </c:ext>
          </c:extLst>
        </c:ser>
        <c:ser>
          <c:idx val="3"/>
          <c:order val="3"/>
          <c:tx>
            <c:strRef>
              <c:f>Reasons!$E$1</c:f>
              <c:strCache>
                <c:ptCount val="1"/>
                <c:pt idx="0">
                  <c:v>No Longer Using System</c:v>
                </c:pt>
              </c:strCache>
            </c:strRef>
          </c:tx>
          <c:spPr>
            <a:ln w="31750" cap="rnd">
              <a:solidFill>
                <a:srgbClr val="41BAC5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Reasons!$A$5:$A$13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Reasons!$E$5:$E$13</c:f>
              <c:numCache>
                <c:formatCode>0.00%</c:formatCode>
                <c:ptCount val="9"/>
                <c:pt idx="0">
                  <c:v>0.104</c:v>
                </c:pt>
                <c:pt idx="1">
                  <c:v>0.107</c:v>
                </c:pt>
                <c:pt idx="2">
                  <c:v>0.1077</c:v>
                </c:pt>
                <c:pt idx="3">
                  <c:v>0.12039999999999999</c:v>
                </c:pt>
                <c:pt idx="4">
                  <c:v>0.15</c:v>
                </c:pt>
                <c:pt idx="5">
                  <c:v>0.13100000000000001</c:v>
                </c:pt>
                <c:pt idx="6">
                  <c:v>0.1769</c:v>
                </c:pt>
                <c:pt idx="7">
                  <c:v>0.12839999999999999</c:v>
                </c:pt>
                <c:pt idx="8">
                  <c:v>0.1497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B5-4F26-81D3-341E2A6A3D3F}"/>
            </c:ext>
          </c:extLst>
        </c:ser>
        <c:ser>
          <c:idx val="4"/>
          <c:order val="4"/>
          <c:tx>
            <c:strRef>
              <c:f>Reasons!$F$1</c:f>
              <c:strCache>
                <c:ptCount val="1"/>
                <c:pt idx="0">
                  <c:v>Financial Difficulties</c:v>
                </c:pt>
              </c:strCache>
            </c:strRef>
          </c:tx>
          <c:spPr>
            <a:ln w="31750" cap="rnd">
              <a:solidFill>
                <a:srgbClr val="92D050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Reasons!$A$5:$A$13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Reasons!$F$5:$F$13</c:f>
              <c:numCache>
                <c:formatCode>0.00%</c:formatCode>
                <c:ptCount val="9"/>
                <c:pt idx="0">
                  <c:v>9.2999999999999999E-2</c:v>
                </c:pt>
                <c:pt idx="1">
                  <c:v>7.9000000000000001E-2</c:v>
                </c:pt>
                <c:pt idx="2">
                  <c:v>7.9399999999999998E-2</c:v>
                </c:pt>
                <c:pt idx="3">
                  <c:v>8.6699999999999999E-2</c:v>
                </c:pt>
                <c:pt idx="4">
                  <c:v>4.1799999999999997E-2</c:v>
                </c:pt>
                <c:pt idx="5">
                  <c:v>0.04</c:v>
                </c:pt>
                <c:pt idx="6">
                  <c:v>4.3400000000000001E-2</c:v>
                </c:pt>
                <c:pt idx="7">
                  <c:v>5.6300000000000003E-2</c:v>
                </c:pt>
                <c:pt idx="8">
                  <c:v>4.8500000000000001E-2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BB5-4F26-81D3-341E2A6A3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039680"/>
        <c:axId val="138041216"/>
      </c:lineChart>
      <c:catAx>
        <c:axId val="13803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41216"/>
        <c:crosses val="autoZero"/>
        <c:auto val="1"/>
        <c:lblAlgn val="ctr"/>
        <c:lblOffset val="100"/>
        <c:noMultiLvlLbl val="0"/>
      </c:catAx>
      <c:valAx>
        <c:axId val="13804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3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601207411117974E-3"/>
          <c:y val="0.88619171453627632"/>
          <c:w val="0.9986398792588882"/>
          <c:h val="0.11380828546372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tx1"/>
              </a:solidFill>
              <a:round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0.41199999999999998</c:v>
                </c:pt>
                <c:pt idx="1">
                  <c:v>0</c:v>
                </c:pt>
                <c:pt idx="2">
                  <c:v>0.1</c:v>
                </c:pt>
                <c:pt idx="3">
                  <c:v>7.8E-2</c:v>
                </c:pt>
                <c:pt idx="4">
                  <c:v>0.16400000000000001</c:v>
                </c:pt>
                <c:pt idx="5">
                  <c:v>8.4000000000000005E-2</c:v>
                </c:pt>
                <c:pt idx="6">
                  <c:v>7.6999999999999999E-2</c:v>
                </c:pt>
                <c:pt idx="7">
                  <c:v>3.2000000000000001E-2</c:v>
                </c:pt>
                <c:pt idx="8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5-4097-A022-3664B1E361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tx1"/>
              </a:solidFill>
              <a:round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0">
                  <c:v>0.308</c:v>
                </c:pt>
                <c:pt idx="1">
                  <c:v>9.1999999999999998E-2</c:v>
                </c:pt>
                <c:pt idx="2">
                  <c:v>0.11799999999999999</c:v>
                </c:pt>
                <c:pt idx="3">
                  <c:v>0.13200000000000001</c:v>
                </c:pt>
                <c:pt idx="4">
                  <c:v>0.19800000000000001</c:v>
                </c:pt>
                <c:pt idx="5">
                  <c:v>5.7000000000000002E-2</c:v>
                </c:pt>
                <c:pt idx="6">
                  <c:v>5.2999999999999999E-2</c:v>
                </c:pt>
                <c:pt idx="7">
                  <c:v>0.01</c:v>
                </c:pt>
                <c:pt idx="8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15-4097-A022-3664B1E361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1BAC5"/>
            </a:solidFill>
            <a:ln w="9525" cap="flat" cmpd="sng" algn="ctr">
              <a:solidFill>
                <a:schemeClr val="tx2"/>
              </a:solidFill>
              <a:round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Sheet1!$D$2:$D$10</c:f>
              <c:numCache>
                <c:formatCode>0.00%</c:formatCode>
                <c:ptCount val="9"/>
                <c:pt idx="0">
                  <c:v>0.34200000000000003</c:v>
                </c:pt>
                <c:pt idx="1">
                  <c:v>0.13300000000000001</c:v>
                </c:pt>
                <c:pt idx="2">
                  <c:v>6.9000000000000006E-2</c:v>
                </c:pt>
                <c:pt idx="3">
                  <c:v>0.13500000000000001</c:v>
                </c:pt>
                <c:pt idx="4">
                  <c:v>0.182</c:v>
                </c:pt>
                <c:pt idx="5">
                  <c:v>5.0999999999999997E-2</c:v>
                </c:pt>
                <c:pt idx="6">
                  <c:v>7.6999999999999999E-2</c:v>
                </c:pt>
                <c:pt idx="7">
                  <c:v>0</c:v>
                </c:pt>
                <c:pt idx="8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15-4097-A022-3664B1E361E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2"/>
              </a:solidFill>
              <a:round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Sheet1!$E$2:$E$10</c:f>
              <c:numCache>
                <c:formatCode>0.00%</c:formatCode>
                <c:ptCount val="9"/>
                <c:pt idx="0">
                  <c:v>0.441</c:v>
                </c:pt>
                <c:pt idx="1">
                  <c:v>0.10099999999999999</c:v>
                </c:pt>
                <c:pt idx="2">
                  <c:v>8.5000000000000006E-2</c:v>
                </c:pt>
                <c:pt idx="3">
                  <c:v>7.6999999999999999E-2</c:v>
                </c:pt>
                <c:pt idx="4">
                  <c:v>0.14899999999999999</c:v>
                </c:pt>
                <c:pt idx="5">
                  <c:v>4.4999999999999998E-2</c:v>
                </c:pt>
                <c:pt idx="6">
                  <c:v>4.4000000000000004E-2</c:v>
                </c:pt>
                <c:pt idx="7">
                  <c:v>2.7000000000000003E-2</c:v>
                </c:pt>
                <c:pt idx="8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15-4097-A022-3664B1E361E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tx1"/>
              </a:solidFill>
              <a:round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Sheet1!$F$2:$F$10</c:f>
              <c:numCache>
                <c:formatCode>0.00%</c:formatCode>
                <c:ptCount val="9"/>
                <c:pt idx="0">
                  <c:v>0.36099999999999999</c:v>
                </c:pt>
                <c:pt idx="1">
                  <c:v>7.22E-2</c:v>
                </c:pt>
                <c:pt idx="2">
                  <c:v>0.17599999999999999</c:v>
                </c:pt>
                <c:pt idx="3">
                  <c:v>0.14000000000000001</c:v>
                </c:pt>
                <c:pt idx="4">
                  <c:v>0.16800000000000001</c:v>
                </c:pt>
                <c:pt idx="5">
                  <c:v>2.7999999999999997E-2</c:v>
                </c:pt>
                <c:pt idx="6">
                  <c:v>1.6E-2</c:v>
                </c:pt>
                <c:pt idx="7">
                  <c:v>9.9000000000000008E-3</c:v>
                </c:pt>
                <c:pt idx="8">
                  <c:v>2.8899999999999999E-2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2B-43B0-AE8F-6B485842F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29044800"/>
        <c:axId val="729048736"/>
      </c:barChart>
      <c:catAx>
        <c:axId val="72904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  <a:ea typeface="+mn-ea"/>
                <a:cs typeface="+mn-cs"/>
              </a:defRPr>
            </a:pPr>
            <a:endParaRPr lang="en-US"/>
          </a:p>
        </c:txPr>
        <c:crossAx val="729048736"/>
        <c:crosses val="autoZero"/>
        <c:auto val="1"/>
        <c:lblAlgn val="ctr"/>
        <c:lblOffset val="100"/>
        <c:noMultiLvlLbl val="0"/>
      </c:catAx>
      <c:valAx>
        <c:axId val="72904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  <a:ea typeface="+mn-ea"/>
                <a:cs typeface="+mn-cs"/>
              </a:defRPr>
            </a:pPr>
            <a:endParaRPr lang="en-US"/>
          </a:p>
        </c:txPr>
        <c:crossAx val="72904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>
                  <a:lumMod val="50000"/>
                </a:schemeClr>
              </a:solidFill>
              <a:latin typeface="Amasis MT Pro Black" panose="02040A040500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9274002" cy="164630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9274002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55CE19-BC7F-9731-02C1-1FA258F5B1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5" y="6193660"/>
            <a:ext cx="1787655" cy="440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C211FF-7B14-A77A-7054-236F380596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30985" y="175763"/>
            <a:ext cx="837753" cy="724032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C7665EE-896B-6CBC-06A4-33BAB6F2CD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205" y="223762"/>
            <a:ext cx="2292096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950431"/>
            <a:ext cx="10195712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10195712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98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1030377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1030377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1306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0476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925488"/>
            <a:ext cx="9846426" cy="3056313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984642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4527448"/>
            <a:ext cx="984642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794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84376"/>
          </a:xfrm>
          <a:prstGeom prst="rect">
            <a:avLst/>
          </a:prstGeom>
        </p:spPr>
        <p:txBody>
          <a:bodyPr/>
          <a:lstStyle/>
          <a:p>
            <a:fld id="{42A54C80-263E-416B-A8E0-580EDEADCBDC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5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0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0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1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63" y="858982"/>
            <a:ext cx="10421005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0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68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44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917173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43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939801"/>
            <a:ext cx="991287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991287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5245DD-A972-5C7B-C283-276539B9D33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9" y="6225290"/>
            <a:ext cx="1787655" cy="44057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692C49F-DE00-2B53-D1C7-305FB7EF874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261" y="192132"/>
            <a:ext cx="2292096" cy="70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C25469-B3BC-29E7-6528-027800F143D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11175821" y="175762"/>
            <a:ext cx="892918" cy="77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9" r:id="rId11"/>
    <p:sldLayoutId id="2147483680" r:id="rId12"/>
    <p:sldLayoutId id="2147483681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latin typeface="Amasis MT Pro Black" panose="020B0604020202020204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gassociates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gassociates.com/" TargetMode="External"/><Relationship Id="rId2" Type="http://schemas.openxmlformats.org/officeDocument/2006/relationships/hyperlink" Target="http://www.csaaintl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1662" y="3199217"/>
            <a:ext cx="3425445" cy="3073400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</a:rPr>
              <a:t>Continuing to Develop Meaningful Trends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9282" y="941153"/>
            <a:ext cx="5799665" cy="3345926"/>
          </a:xfrm>
        </p:spPr>
        <p:txBody>
          <a:bodyPr anchor="ctr">
            <a:normAutofit/>
          </a:bodyPr>
          <a:lstStyle/>
          <a:p>
            <a:pPr algn="l"/>
            <a:r>
              <a:rPr lang="en-US" sz="6000" dirty="0"/>
              <a:t>Attrition Measurement</a:t>
            </a:r>
            <a:br>
              <a:rPr lang="en-US" sz="6000" dirty="0"/>
            </a:br>
            <a:r>
              <a:rPr lang="en-US" sz="6000" dirty="0"/>
              <a:t>Update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499E6-B35A-4E10-8ABE-B22757B4A179}"/>
              </a:ext>
            </a:extLst>
          </p:cNvPr>
          <p:cNvSpPr txBox="1"/>
          <p:nvPr/>
        </p:nvSpPr>
        <p:spPr>
          <a:xfrm>
            <a:off x="4565496" y="5242285"/>
            <a:ext cx="31876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masis MT Pro" panose="020B0604020202020204" pitchFamily="18" charset="0"/>
              </a:rPr>
              <a:t>Prepared By: 	  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masis MT Pro" panose="020B0604020202020204" pitchFamily="18" charset="0"/>
              </a:rPr>
              <a:t>TRG Associates, Inc.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masis MT Pro" panose="020B0604020202020204" pitchFamily="18" charset="0"/>
              </a:rPr>
              <a:t>860-395-0548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63B7C6"/>
                </a:solidFill>
                <a:latin typeface="Amasis MT Pro" panose="020B0604020202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www.trgassociates.com</a:t>
            </a:r>
            <a:endParaRPr lang="en-US" sz="2000" dirty="0">
              <a:solidFill>
                <a:srgbClr val="63B7C6"/>
              </a:solidFill>
              <a:latin typeface="Amasis MT Pro" panose="020B0604020202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457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1" y="499823"/>
            <a:ext cx="11214100" cy="590931"/>
          </a:xfrm>
        </p:spPr>
        <p:txBody>
          <a:bodyPr>
            <a:noAutofit/>
          </a:bodyPr>
          <a:lstStyle/>
          <a:p>
            <a:r>
              <a:rPr lang="en-US" dirty="0"/>
              <a:t>Annual Trend Dollars of RMR*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964210"/>
              </p:ext>
            </p:extLst>
          </p:nvPr>
        </p:nvGraphicFramePr>
        <p:xfrm>
          <a:off x="687325" y="1349828"/>
          <a:ext cx="10778963" cy="467109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91589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654573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2207885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654573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2207885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654573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2207885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0963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477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3-50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909,695 </a:t>
                      </a:r>
                      <a:endParaRPr lang="en-US" sz="2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403,929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            280,051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660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51-100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4,422,419 </a:t>
                      </a:r>
                      <a:endParaRPr lang="en-US" sz="2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1,316,603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         1,491,048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660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101-200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12,971,670 </a:t>
                      </a:r>
                      <a:endParaRPr lang="en-US" sz="2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6,456,098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         5,519,824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660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201-500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32,075,479 </a:t>
                      </a:r>
                      <a:endParaRPr lang="en-US" sz="2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22,988,107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        23,991,954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660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500+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2200" b="1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643,960,399</a:t>
                      </a:r>
                      <a:r>
                        <a:rPr lang="en-US" sz="2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672,625,116</a:t>
                      </a:r>
                      <a:r>
                        <a:rPr lang="en-US" sz="2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      </a:t>
                      </a:r>
                      <a:r>
                        <a:rPr lang="en-US" sz="2200" b="0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752,840,591</a:t>
                      </a:r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660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694,339,662 </a:t>
                      </a:r>
                      <a:endParaRPr lang="en-US" sz="2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703,789,853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      784,123,467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E60B1E7-AE5E-48BD-BFEC-622565CD38E4}"/>
              </a:ext>
            </a:extLst>
          </p:cNvPr>
          <p:cNvSpPr txBox="1"/>
          <p:nvPr/>
        </p:nvSpPr>
        <p:spPr>
          <a:xfrm>
            <a:off x="1038639" y="5988845"/>
            <a:ext cx="972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  <a:ea typeface="Arial Unicode MS" panose="020B0604020202020204"/>
              </a:rPr>
              <a:t>*Includes branches of companies reflected by RMR size/Attrition if provided</a:t>
            </a:r>
          </a:p>
        </p:txBody>
      </p:sp>
    </p:spTree>
    <p:extLst>
      <p:ext uri="{BB962C8B-B14F-4D97-AF65-F5344CB8AC3E}">
        <p14:creationId xmlns:p14="http://schemas.microsoft.com/office/powerpoint/2010/main" val="337365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Trend Dollars of RMR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64817"/>
              </p:ext>
            </p:extLst>
          </p:nvPr>
        </p:nvGraphicFramePr>
        <p:xfrm>
          <a:off x="647162" y="2179782"/>
          <a:ext cx="10758647" cy="290731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200397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652353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2200397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652353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2200397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652353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2200397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564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Customer Source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</a:rPr>
                        <a:t>2019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</a:rPr>
                        <a:t>2020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</a:rPr>
                        <a:t>2021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Dealer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</a:rPr>
                        <a:t>$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122,954,143 </a:t>
                      </a:r>
                      <a:endParaRPr lang="en-US" sz="2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</a:rPr>
                        <a:t>$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    142,345,396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</a:rPr>
                        <a:t>$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  198,822,624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Traditional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328,967,274 </a:t>
                      </a:r>
                      <a:endParaRPr lang="en-US" sz="2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    302,173,068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  237,422,728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Mass Market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242,418,245</a:t>
                      </a:r>
                      <a:r>
                        <a:rPr lang="en-US" sz="2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 </a:t>
                      </a:r>
                      <a:endParaRPr lang="en-US" sz="2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    259,271,389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  </a:t>
                      </a:r>
                      <a:r>
                        <a:rPr lang="en-US" sz="2200" b="0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347,878,115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Total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694,339,662 </a:t>
                      </a:r>
                      <a:endParaRPr lang="en-US" sz="2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    703,789,853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  784,123,467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17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90931"/>
          </a:xfrm>
        </p:spPr>
        <p:txBody>
          <a:bodyPr>
            <a:noAutofit/>
          </a:bodyPr>
          <a:lstStyle/>
          <a:p>
            <a:r>
              <a:rPr lang="en-US" dirty="0"/>
              <a:t>Annual Trend Dollars of RMR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840885"/>
              </p:ext>
            </p:extLst>
          </p:nvPr>
        </p:nvGraphicFramePr>
        <p:xfrm>
          <a:off x="507094" y="2121882"/>
          <a:ext cx="11155677" cy="27076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81599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676427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2281599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676427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2281599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676427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2281599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7691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Customer Type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</a:rPr>
                        <a:t>2019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</a:rPr>
                        <a:t>2020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</a:rPr>
                        <a:t>2021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676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Residential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517,100,871 </a:t>
                      </a:r>
                      <a:endParaRPr lang="en-US" sz="2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</a:rPr>
                        <a:t>$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517,985,056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</a:rPr>
                        <a:t>$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                    572,848,961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676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Commercial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177,238,791 </a:t>
                      </a:r>
                      <a:endParaRPr lang="en-US" sz="2200" b="0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185,804,797</a:t>
                      </a:r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                     </a:t>
                      </a:r>
                      <a:r>
                        <a:rPr lang="en-US" sz="2200" b="0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211,274,506</a:t>
                      </a:r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676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Total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694,339,662 </a:t>
                      </a:r>
                      <a:endParaRPr lang="en-US" sz="2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703,789,853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                     784,123,467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1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66" y="472524"/>
            <a:ext cx="11214100" cy="507831"/>
          </a:xfrm>
        </p:spPr>
        <p:txBody>
          <a:bodyPr>
            <a:noAutofit/>
          </a:bodyPr>
          <a:lstStyle/>
          <a:p>
            <a:r>
              <a:rPr lang="en-US" sz="4000" dirty="0"/>
              <a:t>Attrition Update through Year End 2021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537578"/>
              </p:ext>
            </p:extLst>
          </p:nvPr>
        </p:nvGraphicFramePr>
        <p:xfrm>
          <a:off x="548617" y="1466442"/>
          <a:ext cx="10972798" cy="4480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2019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2020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2021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Region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Northeast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12.90%</a:t>
                      </a:r>
                      <a:endParaRPr lang="en-US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11.02%</a:t>
                      </a:r>
                      <a:endParaRPr lang="en-US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12.99%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10.86%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14.16%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12.65%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Southeast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15.45%</a:t>
                      </a:r>
                      <a:endParaRPr lang="en-US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13.04%</a:t>
                      </a:r>
                      <a:endParaRPr lang="en-US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14.35%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11.66%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13.67%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12.39%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Midwest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14.62%</a:t>
                      </a:r>
                      <a:endParaRPr lang="en-US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12.90%</a:t>
                      </a:r>
                      <a:endParaRPr lang="en-US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13.53%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11.30%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12.51%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11.05%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Southwest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16.39%</a:t>
                      </a:r>
                      <a:endParaRPr lang="en-US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14.40%</a:t>
                      </a:r>
                      <a:endParaRPr lang="en-US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14.80%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12.58%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13.82%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12.34%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West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14.10%</a:t>
                      </a:r>
                      <a:endParaRPr lang="en-US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11.53%</a:t>
                      </a:r>
                      <a:endParaRPr lang="en-US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13.67%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11.22%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13.03%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11.44%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6690315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International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14.87%</a:t>
                      </a:r>
                      <a:endParaRPr lang="en-US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13.28%</a:t>
                      </a:r>
                      <a:endParaRPr lang="en-US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15.17%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13.54%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12.89%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11.02%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3232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6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476730"/>
            <a:ext cx="11214100" cy="507831"/>
          </a:xfrm>
        </p:spPr>
        <p:txBody>
          <a:bodyPr>
            <a:noAutofit/>
          </a:bodyPr>
          <a:lstStyle/>
          <a:p>
            <a:r>
              <a:rPr lang="en-US" sz="4000" dirty="0"/>
              <a:t>Attrition Update through Year End 2021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07747"/>
              </p:ext>
            </p:extLst>
          </p:nvPr>
        </p:nvGraphicFramePr>
        <p:xfrm>
          <a:off x="482602" y="1658983"/>
          <a:ext cx="10972798" cy="39319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2019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2020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2021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Co. Size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3-50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10.96%</a:t>
                      </a:r>
                      <a:endParaRPr lang="en-US" sz="2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9.27%</a:t>
                      </a:r>
                      <a:endParaRPr lang="en-US" sz="2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12.40%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11.26%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14.60%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13.27%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51-100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16.21%</a:t>
                      </a:r>
                      <a:endParaRPr lang="en-US" sz="2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13.32%</a:t>
                      </a:r>
                      <a:endParaRPr lang="en-US" sz="2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8.42%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7.03%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8.41%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7.09%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101-200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15.79%</a:t>
                      </a:r>
                      <a:endParaRPr lang="en-US" sz="2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12.92%</a:t>
                      </a:r>
                      <a:endParaRPr lang="en-US" sz="2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12.24%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10.78%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10.20%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9.74%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201-500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12.79%</a:t>
                      </a:r>
                      <a:endParaRPr lang="en-US" sz="2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9.82%</a:t>
                      </a:r>
                      <a:endParaRPr lang="en-US" sz="2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9.73%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8.33%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9.40%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8.34%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500+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14.83%</a:t>
                      </a:r>
                      <a:endParaRPr lang="en-US" sz="2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12.75%</a:t>
                      </a:r>
                      <a:endParaRPr lang="en-US" sz="2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14.15%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11.70%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13.57%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12.10%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9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60" y="962320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Net Attrition by Company Size</a:t>
            </a:r>
            <a:br>
              <a:rPr lang="en-US" sz="3400" dirty="0"/>
            </a:br>
            <a:r>
              <a:rPr lang="en-US" sz="3400" dirty="0"/>
              <a:t>10 Year Profile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589634"/>
              </p:ext>
            </p:extLst>
          </p:nvPr>
        </p:nvGraphicFramePr>
        <p:xfrm>
          <a:off x="1109647" y="1976500"/>
          <a:ext cx="8504805" cy="434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733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387394"/>
            <a:ext cx="11214100" cy="507831"/>
          </a:xfrm>
        </p:spPr>
        <p:txBody>
          <a:bodyPr>
            <a:noAutofit/>
          </a:bodyPr>
          <a:lstStyle/>
          <a:p>
            <a:r>
              <a:rPr lang="en-US" dirty="0"/>
              <a:t>Attrition Update through Year End 2021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798532"/>
              </p:ext>
            </p:extLst>
          </p:nvPr>
        </p:nvGraphicFramePr>
        <p:xfrm>
          <a:off x="482602" y="2243456"/>
          <a:ext cx="10972798" cy="28346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2019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2020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Source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Dealer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16.38%</a:t>
                      </a:r>
                      <a:endParaRPr lang="en-US" sz="2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14.06%</a:t>
                      </a:r>
                      <a:endParaRPr lang="en-US" sz="2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15.42%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12.60%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15.35%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14.33%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Traditional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14.05%</a:t>
                      </a:r>
                      <a:endParaRPr lang="en-US" sz="2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11.89%</a:t>
                      </a:r>
                      <a:endParaRPr lang="en-US" sz="2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12.79%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10.37%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11.47%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9.87%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Mass Market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14.90%</a:t>
                      </a:r>
                      <a:endParaRPr lang="en-US" sz="2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12.86%</a:t>
                      </a:r>
                      <a:endParaRPr lang="en-US" sz="2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14.55%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12.51%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14.20%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12.57%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3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0326" y="1014167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Net Attrition by Origination Source</a:t>
            </a:r>
            <a:br>
              <a:rPr lang="en-US" sz="3400" dirty="0"/>
            </a:br>
            <a:r>
              <a:rPr lang="en-US" sz="3400" dirty="0"/>
              <a:t>10 Year Profile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433577"/>
              </p:ext>
            </p:extLst>
          </p:nvPr>
        </p:nvGraphicFramePr>
        <p:xfrm>
          <a:off x="1020418" y="2027289"/>
          <a:ext cx="7673008" cy="4234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3345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831447"/>
            <a:ext cx="11214100" cy="507831"/>
          </a:xfrm>
        </p:spPr>
        <p:txBody>
          <a:bodyPr>
            <a:noAutofit/>
          </a:bodyPr>
          <a:lstStyle/>
          <a:p>
            <a:r>
              <a:rPr lang="en-US" dirty="0"/>
              <a:t>Attrition Update through Year End 2021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589859"/>
              </p:ext>
            </p:extLst>
          </p:nvPr>
        </p:nvGraphicFramePr>
        <p:xfrm>
          <a:off x="438150" y="2534874"/>
          <a:ext cx="10972798" cy="25374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2019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2020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2021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Customer Type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Residential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15.32%</a:t>
                      </a:r>
                      <a:endParaRPr lang="en-US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13.36%</a:t>
                      </a:r>
                      <a:endParaRPr lang="en-US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14.58%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12.12%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14.40%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12.95%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Commercial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13.13%</a:t>
                      </a:r>
                      <a:endParaRPr lang="en-US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10.44%</a:t>
                      </a:r>
                      <a:endParaRPr lang="en-US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12.28%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10.20%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11.55%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10.02%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84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9ED9388-6B8B-44A1-825F-3FF43662090C}"/>
              </a:ext>
            </a:extLst>
          </p:cNvPr>
          <p:cNvSpPr txBox="1">
            <a:spLocks/>
          </p:cNvSpPr>
          <p:nvPr/>
        </p:nvSpPr>
        <p:spPr>
          <a:xfrm>
            <a:off x="920027" y="743530"/>
            <a:ext cx="1035194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</a:rPr>
              <a:t>Residential vs. Commercial </a:t>
            </a:r>
          </a:p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</a:rPr>
              <a:t>10 Year Profile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816574"/>
              </p:ext>
            </p:extLst>
          </p:nvPr>
        </p:nvGraphicFramePr>
        <p:xfrm>
          <a:off x="1080052" y="4021114"/>
          <a:ext cx="7882668" cy="2426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128054"/>
              </p:ext>
            </p:extLst>
          </p:nvPr>
        </p:nvGraphicFramePr>
        <p:xfrm>
          <a:off x="920027" y="2064330"/>
          <a:ext cx="8042693" cy="195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581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BABC1E8-E41A-4E3D-AF3C-A0DE12385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43" y="302004"/>
            <a:ext cx="7952765" cy="59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A93265-D1B1-4AB4-94CF-C9C5ADAA8466}"/>
              </a:ext>
            </a:extLst>
          </p:cNvPr>
          <p:cNvSpPr txBox="1"/>
          <p:nvPr/>
        </p:nvSpPr>
        <p:spPr>
          <a:xfrm>
            <a:off x="9028752" y="2427238"/>
            <a:ext cx="3066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Due Diligence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Acquisition Planning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Seeking Debt &amp; Equity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Operations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Business Valuations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Expert Witness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Customer Surveys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Social Media Assessment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97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15" y="395359"/>
            <a:ext cx="8596668" cy="1320800"/>
          </a:xfrm>
        </p:spPr>
        <p:txBody>
          <a:bodyPr/>
          <a:lstStyle/>
          <a:p>
            <a:r>
              <a:rPr lang="en-US" dirty="0"/>
              <a:t>Reason Code Analysis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52661"/>
              </p:ext>
            </p:extLst>
          </p:nvPr>
        </p:nvGraphicFramePr>
        <p:xfrm>
          <a:off x="791029" y="1339562"/>
          <a:ext cx="9463318" cy="464181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841238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05520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05520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405520">
                  <a:extLst>
                    <a:ext uri="{9D8B030D-6E8A-4147-A177-3AD203B41FA5}">
                      <a16:colId xmlns:a16="http://schemas.microsoft.com/office/drawing/2014/main" val="1710431596"/>
                    </a:ext>
                  </a:extLst>
                </a:gridCol>
                <a:gridCol w="140552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Cancellation Reason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2018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2019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2020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2021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Collection/Non-Payment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11.1%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14.15%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ea typeface="DotumChe" panose="020B0609000101010101" pitchFamily="49" charset="-127"/>
                        </a:rPr>
                        <a:t>10.60%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ea typeface="DotumChe" panose="020B0609000101010101" pitchFamily="49" charset="-127"/>
                        </a:rPr>
                        <a:t>12.34%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Moved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</a:rPr>
                        <a:t>33.8%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39.04%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ea typeface="DotumChe" panose="020B0609000101010101" pitchFamily="49" charset="-127"/>
                        </a:rPr>
                        <a:t>33.77%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ea typeface="DotumChe" panose="020B0609000101010101" pitchFamily="49" charset="-127"/>
                          <a:cs typeface="+mn-cs"/>
                        </a:rPr>
                        <a:t>40.57%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Poor Service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</a:rPr>
                        <a:t>3.3%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1.85%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ea typeface="DotumChe" panose="020B0609000101010101" pitchFamily="49" charset="-127"/>
                        </a:rPr>
                        <a:t>2.67%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3.58%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Lost to Competition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</a:rPr>
                        <a:t>13.4%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9.31%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17.80%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11.36%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No Longer Using System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</a:rPr>
                        <a:t>13.1%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17.69%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12.84%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14.97%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Sold/Out of Business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</a:rPr>
                        <a:t>9.9%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4.85%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9.03%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7.11%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10226216"/>
                  </a:ext>
                </a:extLst>
              </a:tr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Financial Difficulties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</a:rPr>
                        <a:t>4.0%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4.34%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5.63%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4.85%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66042129"/>
                  </a:ext>
                </a:extLst>
              </a:tr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Property Abandoned/Vacant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</a:rPr>
                        <a:t>0.1%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0.01%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0.40%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0.04%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56428302"/>
                  </a:ext>
                </a:extLst>
              </a:tr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End of Contract Term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</a:rPr>
                        <a:t>0.9%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0.04%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0.72%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0.42%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Deceased/Rest home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</a:rPr>
                        <a:t>1.1%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0.11%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0.91%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0.93%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78959395"/>
                  </a:ext>
                </a:extLst>
              </a:tr>
              <a:tr h="527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PI Rescinded/RMR Reduction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</a:rPr>
                        <a:t>7.8%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5.90%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ea typeface="DotumChe" panose="020B0503020000020004" pitchFamily="49" charset="-127"/>
                        </a:rPr>
                        <a:t>4.55%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ea typeface="DotumChe" panose="020B0609000101010101" pitchFamily="49" charset="-127"/>
                          <a:cs typeface="+mn-cs"/>
                        </a:rPr>
                        <a:t>2.12%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86860244"/>
                  </a:ext>
                </a:extLst>
              </a:tr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2G/3G Transition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</a:rPr>
                        <a:t>1.5%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2.73%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0.74%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ea typeface="DotumChe" panose="020B0609000101010101" pitchFamily="49" charset="-127"/>
                          <a:cs typeface="+mn-cs"/>
                        </a:rPr>
                        <a:t>1.71%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02778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83" y="485856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Top Reasons for Attrition </a:t>
            </a:r>
          </a:p>
        </p:txBody>
      </p:sp>
      <p:graphicFrame>
        <p:nvGraphicFramePr>
          <p:cNvPr id="3" name="Top Reasons for Attrition">
            <a:extLst>
              <a:ext uri="{FF2B5EF4-FFF2-40B4-BE49-F238E27FC236}">
                <a16:creationId xmlns:a16="http://schemas.microsoft.com/office/drawing/2014/main" id="{8723D805-1536-4149-A362-97CF8EEB28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85954"/>
              </p:ext>
            </p:extLst>
          </p:nvPr>
        </p:nvGraphicFramePr>
        <p:xfrm>
          <a:off x="624114" y="1669143"/>
          <a:ext cx="9113339" cy="4383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8071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9" y="596454"/>
            <a:ext cx="9847942" cy="12976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Net Attrition by Reason Code - Top 5 Reasons</a:t>
            </a:r>
            <a:br>
              <a:rPr lang="en-US" sz="3400" dirty="0"/>
            </a:br>
            <a:endParaRPr lang="en-US" sz="34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884316"/>
              </p:ext>
            </p:extLst>
          </p:nvPr>
        </p:nvGraphicFramePr>
        <p:xfrm>
          <a:off x="486229" y="1554397"/>
          <a:ext cx="9107713" cy="4345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8868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476730"/>
            <a:ext cx="11214100" cy="507831"/>
          </a:xfrm>
        </p:spPr>
        <p:txBody>
          <a:bodyPr>
            <a:noAutofit/>
          </a:bodyPr>
          <a:lstStyle/>
          <a:p>
            <a:r>
              <a:rPr lang="en-US" sz="3600" dirty="0"/>
              <a:t>Attrition Comparison 500+ Co Size 2009/10 – 20/21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702495"/>
              </p:ext>
            </p:extLst>
          </p:nvPr>
        </p:nvGraphicFramePr>
        <p:xfrm>
          <a:off x="482602" y="1971040"/>
          <a:ext cx="10972798" cy="220295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76957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154163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149610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161510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142262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142262">
                  <a:extLst>
                    <a:ext uri="{9D8B030D-6E8A-4147-A177-3AD203B41FA5}">
                      <a16:colId xmlns:a16="http://schemas.microsoft.com/office/drawing/2014/main" val="3214257125"/>
                    </a:ext>
                  </a:extLst>
                </a:gridCol>
                <a:gridCol w="1142262">
                  <a:extLst>
                    <a:ext uri="{9D8B030D-6E8A-4147-A177-3AD203B41FA5}">
                      <a16:colId xmlns:a16="http://schemas.microsoft.com/office/drawing/2014/main" val="1288385658"/>
                    </a:ext>
                  </a:extLst>
                </a:gridCol>
                <a:gridCol w="1197626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106146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584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2009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2010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2020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74748" marR="74748" marT="37374" marB="3737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2021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00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Co. Size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74748" marR="74748" marT="37374" marB="37374" anchor="ctr" horzOverflow="overflow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00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500+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11.74%</a:t>
                      </a:r>
                      <a:endParaRPr lang="en-US" sz="2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9.09%</a:t>
                      </a:r>
                      <a:endParaRPr lang="en-US" sz="2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11.41%</a:t>
                      </a:r>
                      <a:endParaRPr lang="en-US" sz="2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8.68%</a:t>
                      </a:r>
                      <a:endParaRPr lang="en-US" sz="2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14.15%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11.70%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13.57%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12.1%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617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RMR</a:t>
                      </a:r>
                    </a:p>
                  </a:txBody>
                  <a:tcPr marL="68580" marR="68580" marT="34290" marB="3429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$120,944,419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$137,082,802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$672,625,116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</a:rPr>
                        <a:t>$752,840,591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33117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9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EC3B-8730-4B23-83A9-E2DEA887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69" y="852819"/>
            <a:ext cx="8596668" cy="739219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effectLst/>
                <a:latin typeface="Amasis MT Pro Black" panose="02040A04050005020304" pitchFamily="18" charset="0"/>
              </a:rPr>
              <a:t>Attrition Analytics</a:t>
            </a:r>
            <a:endParaRPr lang="en-US" dirty="0">
              <a:latin typeface="Amasis MT Pro Black" panose="02040A040500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3E27D-A381-4DD2-8BFC-403B22D0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777" y="1702909"/>
            <a:ext cx="8596668" cy="448182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92278F"/>
              </a:buCl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</a:rPr>
              <a:t>Provides data and focus:</a:t>
            </a:r>
          </a:p>
          <a:p>
            <a:pPr marL="742950" lvl="1" indent="-285750">
              <a:spcBef>
                <a:spcPts val="0"/>
              </a:spcBef>
              <a:buClr>
                <a:srgbClr val="92278F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</a:rPr>
              <a:t>By Branch</a:t>
            </a:r>
          </a:p>
          <a:p>
            <a:pPr marL="742950" lvl="1" indent="-285750">
              <a:spcBef>
                <a:spcPts val="0"/>
              </a:spcBef>
              <a:buClr>
                <a:srgbClr val="92278F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</a:rPr>
              <a:t>Service Issues</a:t>
            </a:r>
          </a:p>
          <a:p>
            <a:pPr marL="742950" lvl="1" indent="-285750">
              <a:spcBef>
                <a:spcPts val="0"/>
              </a:spcBef>
              <a:buClr>
                <a:srgbClr val="92278F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</a:rPr>
              <a:t>Central Station Issues</a:t>
            </a:r>
          </a:p>
          <a:p>
            <a:pPr marL="742950" lvl="1" indent="-285750">
              <a:spcBef>
                <a:spcPts val="0"/>
              </a:spcBef>
              <a:buClr>
                <a:srgbClr val="92278F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</a:rPr>
              <a:t>By Product Utilization Issues</a:t>
            </a:r>
          </a:p>
          <a:p>
            <a:pPr marL="0" lvl="1">
              <a:spcBef>
                <a:spcPts val="600"/>
              </a:spcBef>
              <a:buClr>
                <a:srgbClr val="92278F"/>
              </a:buClr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</a:rPr>
              <a:t>Attrition Predictive Analytics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</a:rPr>
              <a:t>Analysis of Customer Touches - Email, Phone Contacts, Payment history, Signal activity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</a:rPr>
              <a:t>Complaint's analysis and NPS score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</a:rPr>
              <a:t>Assign values to customer characteristics and weight each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</a:rPr>
              <a:t>Arrive at an Attrition Predictive Index  (API)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</a:rPr>
              <a:t>Develop a Corrective Action plan by API Index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  <a:p>
            <a:pPr marL="1200150" lvl="2" indent="-285750">
              <a:spcBef>
                <a:spcPts val="0"/>
              </a:spcBef>
              <a:buClr>
                <a:srgbClr val="92278F"/>
              </a:buClr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</a:rPr>
              <a:t>Cancel Pending </a:t>
            </a:r>
          </a:p>
          <a:p>
            <a:pPr marL="1200150" lvl="2" indent="-285750">
              <a:spcBef>
                <a:spcPts val="0"/>
              </a:spcBef>
              <a:buClr>
                <a:srgbClr val="92278F"/>
              </a:buClr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</a:rPr>
              <a:t>Probable Cancel Pending </a:t>
            </a:r>
          </a:p>
          <a:p>
            <a:pPr marL="1200150" lvl="2" indent="-285750">
              <a:spcBef>
                <a:spcPts val="0"/>
              </a:spcBef>
              <a:buClr>
                <a:srgbClr val="92278F"/>
              </a:buClr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</a:rPr>
              <a:t>Watch List </a:t>
            </a:r>
          </a:p>
        </p:txBody>
      </p:sp>
    </p:spTree>
    <p:extLst>
      <p:ext uri="{BB962C8B-B14F-4D97-AF65-F5344CB8AC3E}">
        <p14:creationId xmlns:p14="http://schemas.microsoft.com/office/powerpoint/2010/main" val="2206642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54" y="805095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PERS Attrition Profile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420A7B-3A29-4A88-ADE1-0BA70B9BE759}"/>
              </a:ext>
            </a:extLst>
          </p:cNvPr>
          <p:cNvSpPr txBox="1"/>
          <p:nvPr/>
        </p:nvSpPr>
        <p:spPr>
          <a:xfrm>
            <a:off x="788304" y="2405916"/>
            <a:ext cx="3973943" cy="344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fontAlgn="auto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masis MT Pro" panose="02040504050005020304" pitchFamily="18" charset="0"/>
              </a:rPr>
              <a:t>Sources: Published Attrition metrics, company and PERS Central Station interviews and PERS transaction presentations/analysis.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4A9A034-96A1-4BED-8832-AC15AC693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816515"/>
              </p:ext>
            </p:extLst>
          </p:nvPr>
        </p:nvGraphicFramePr>
        <p:xfrm>
          <a:off x="5125686" y="1388821"/>
          <a:ext cx="5911634" cy="3713581"/>
        </p:xfrm>
        <a:graphic>
          <a:graphicData uri="http://schemas.openxmlformats.org/drawingml/2006/table">
            <a:tbl>
              <a:tblPr firstRow="1" bandRow="1">
                <a:noFill/>
                <a:tableStyleId>{E269D01E-BC32-4049-B463-5C60D7B0CCD2}</a:tableStyleId>
              </a:tblPr>
              <a:tblGrid>
                <a:gridCol w="2074559">
                  <a:extLst>
                    <a:ext uri="{9D8B030D-6E8A-4147-A177-3AD203B41FA5}">
                      <a16:colId xmlns:a16="http://schemas.microsoft.com/office/drawing/2014/main" val="3667361950"/>
                    </a:ext>
                  </a:extLst>
                </a:gridCol>
                <a:gridCol w="1279025">
                  <a:extLst>
                    <a:ext uri="{9D8B030D-6E8A-4147-A177-3AD203B41FA5}">
                      <a16:colId xmlns:a16="http://schemas.microsoft.com/office/drawing/2014/main" val="3298689792"/>
                    </a:ext>
                  </a:extLst>
                </a:gridCol>
                <a:gridCol w="1279025">
                  <a:extLst>
                    <a:ext uri="{9D8B030D-6E8A-4147-A177-3AD203B41FA5}">
                      <a16:colId xmlns:a16="http://schemas.microsoft.com/office/drawing/2014/main" val="3427659599"/>
                    </a:ext>
                  </a:extLst>
                </a:gridCol>
                <a:gridCol w="1279025">
                  <a:extLst>
                    <a:ext uri="{9D8B030D-6E8A-4147-A177-3AD203B41FA5}">
                      <a16:colId xmlns:a16="http://schemas.microsoft.com/office/drawing/2014/main" val="2362216827"/>
                    </a:ext>
                  </a:extLst>
                </a:gridCol>
              </a:tblGrid>
              <a:tr h="59195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Attrition Profile Comparative</a:t>
                      </a:r>
                      <a:endParaRPr lang="en-US" sz="1800" b="0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20604" marB="10302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84806"/>
                  </a:ext>
                </a:extLst>
              </a:tr>
              <a:tr h="5133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2019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2020</a:t>
                      </a:r>
                      <a:endParaRPr lang="en-US" sz="1400" b="1" i="0" u="none" strike="noStrike" cap="none" spc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38999"/>
                  </a:ext>
                </a:extLst>
              </a:tr>
              <a:tr h="790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Data Population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1,545,800 Subscribers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2,172,000 Subscribers</a:t>
                      </a:r>
                      <a:endParaRPr lang="en-US" sz="1400" b="1" i="0" u="none" strike="noStrike" cap="none" spc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1,947,500</a:t>
                      </a:r>
                    </a:p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Subscribers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45650"/>
                  </a:ext>
                </a:extLst>
              </a:tr>
              <a:tr h="5133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cap="none" spc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Estimated RMR</a:t>
                      </a:r>
                      <a:endParaRPr lang="en-US" sz="1400" b="1" i="0" u="none" strike="noStrike" cap="none" spc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$38.4M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$64.4M</a:t>
                      </a:r>
                      <a:endParaRPr lang="en-US" sz="1400" b="1" i="0" u="none" strike="noStrike" cap="none" spc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$51.2M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27343"/>
                  </a:ext>
                </a:extLst>
              </a:tr>
              <a:tr h="5133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cap="none" spc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Annualized Attrition</a:t>
                      </a:r>
                      <a:endParaRPr lang="en-US" sz="1400" b="1" i="0" u="none" strike="noStrike" cap="none" spc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29.40%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28.58%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29.90%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591243"/>
                  </a:ext>
                </a:extLst>
              </a:tr>
              <a:tr h="790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cap="none" spc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Monthly Average Attrition</a:t>
                      </a:r>
                      <a:endParaRPr lang="en-US" sz="1400" b="1" i="0" u="none" strike="noStrike" cap="none" spc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2.45%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2.38%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2.49%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480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80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15" y="149600"/>
            <a:ext cx="10507801" cy="582536"/>
          </a:xfrm>
        </p:spPr>
        <p:txBody>
          <a:bodyPr>
            <a:noAutofit/>
          </a:bodyPr>
          <a:lstStyle/>
          <a:p>
            <a:r>
              <a:rPr lang="en-US" sz="3200" dirty="0"/>
              <a:t>PERS Attrition Reasons Comparison</a:t>
            </a:r>
            <a:br>
              <a:rPr lang="en-US" sz="3200" b="1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420A7B-3A29-4A88-ADE1-0BA70B9BE759}"/>
              </a:ext>
            </a:extLst>
          </p:cNvPr>
          <p:cNvSpPr txBox="1"/>
          <p:nvPr/>
        </p:nvSpPr>
        <p:spPr>
          <a:xfrm>
            <a:off x="2555777" y="6596390"/>
            <a:ext cx="105893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Sources: Published Attrition metrics, company and PERS Central Station interviews and PERS transaction presentations/analysis.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9AE4BCC-17F2-4C2C-9FCE-563862E900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3199393"/>
              </p:ext>
            </p:extLst>
          </p:nvPr>
        </p:nvGraphicFramePr>
        <p:xfrm>
          <a:off x="420115" y="872455"/>
          <a:ext cx="11578635" cy="605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4997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4802-7588-73D4-62E1-69058B957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59" y="2230582"/>
            <a:ext cx="10421005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Attrition Best Practices Gathering</a:t>
            </a:r>
          </a:p>
        </p:txBody>
      </p:sp>
    </p:spTree>
    <p:extLst>
      <p:ext uri="{BB962C8B-B14F-4D97-AF65-F5344CB8AC3E}">
        <p14:creationId xmlns:p14="http://schemas.microsoft.com/office/powerpoint/2010/main" val="2615515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00" y="1053643"/>
            <a:ext cx="7084162" cy="1325563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TRG Maintains Full Confidentiality of Participant’s Figures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38045" y="2640517"/>
            <a:ext cx="8107762" cy="40054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Summary results as presented will be available 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TMA Web-Site  (</a:t>
            </a:r>
            <a:r>
              <a:rPr lang="en-US" sz="2400" dirty="0">
                <a:solidFill>
                  <a:srgbClr val="92D050"/>
                </a:solidFill>
                <a:hlinkClick r:id="rId2"/>
              </a:rPr>
              <a:t>www.tma.us</a:t>
            </a:r>
            <a:r>
              <a:rPr lang="en-US" sz="2400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TRG Web-Site (</a:t>
            </a:r>
            <a:r>
              <a:rPr lang="en-US" sz="2400" dirty="0">
                <a:hlinkClick r:id="rId3"/>
              </a:rPr>
              <a:t>www.trgassociates.com</a:t>
            </a:r>
            <a:r>
              <a:rPr lang="en-US" sz="2400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Next update for 2022 – August 2023		</a:t>
            </a:r>
          </a:p>
          <a:p>
            <a:pPr marL="0" indent="0">
              <a:buNone/>
            </a:pPr>
            <a:r>
              <a:rPr lang="en-US" sz="2400" dirty="0"/>
              <a:t>    Posted in September 2023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4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816" y="998806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Defining Attrition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837622" y="2142713"/>
            <a:ext cx="8596668" cy="388077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Gross Attrition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The loss of existing customers and their associated recurring monthly revenue (RMR) for contracted services during a particular customer/ calendar cycle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Net Attrition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Gross Attrition plus the add back of “like customer” gains thru resigns of the existing locations –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 The Home/Business location is your ultimate customer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 Price increases for inflation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 Price increases for additional services or technology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5010150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30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61016" y="921026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Defining Attrition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711816" y="1955439"/>
            <a:ext cx="8596668" cy="40194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The Short Version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The measurement of customer dissatisfaction with or need for the system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Why Measure?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Attrition measures customer dissatisfaction which, for the most part, is company caused.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The Attrition Tracking Process should be managed to identify, focus on, and rectify those causes within each organization.</a:t>
            </a:r>
          </a:p>
          <a:p>
            <a:endParaRPr lang="en-US" dirty="0"/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5010150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endParaRPr lang="en-US" sz="9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0007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01241" y="975121"/>
            <a:ext cx="9200839" cy="535531"/>
          </a:xfrm>
        </p:spPr>
        <p:txBody>
          <a:bodyPr>
            <a:noAutofit/>
          </a:bodyPr>
          <a:lstStyle/>
          <a:p>
            <a:r>
              <a:rPr lang="en-US" sz="4000" dirty="0"/>
              <a:t>Attrition Measurement Methodology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934033" y="1941616"/>
            <a:ext cx="8382000" cy="4528343"/>
          </a:xfrm>
        </p:spPr>
        <p:txBody>
          <a:bodyPr>
            <a:normAutofit fontScale="77500" lnSpcReduction="20000"/>
          </a:bodyPr>
          <a:lstStyle/>
          <a:p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Weighted Ending RMR Attrition Method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	Step 1:  Cancelled RMR for the Reporting Period = 	Monthly Attrition Sum of Ending RMR for Each Month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	Step 2:  Monthly Attrition (from Step 1)* 12  =     	Annualized Attrition</a:t>
            </a:r>
          </a:p>
          <a:p>
            <a:pPr marL="0" indent="0">
              <a:buNone/>
            </a:pPr>
            <a:r>
              <a:rPr lang="en-US" sz="2800" dirty="0"/>
              <a:t>            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An Excel Attrition Measurement Template is available on the TRG website with calculation formulas</a:t>
            </a:r>
          </a:p>
          <a:p>
            <a:endParaRPr lang="en-US" dirty="0"/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5001662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67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92" y="981218"/>
            <a:ext cx="10327216" cy="1320800"/>
          </a:xfrm>
        </p:spPr>
        <p:txBody>
          <a:bodyPr>
            <a:normAutofit/>
          </a:bodyPr>
          <a:lstStyle/>
          <a:p>
            <a:r>
              <a:rPr lang="en-US" sz="3400" dirty="0"/>
              <a:t>Benefits of Weighted Ending RMR</a:t>
            </a:r>
            <a:br>
              <a:rPr lang="en-US" sz="3400" dirty="0"/>
            </a:br>
            <a:r>
              <a:rPr lang="en-US" sz="3400" dirty="0"/>
              <a:t>Method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30985" y="2103301"/>
            <a:ext cx="8596668" cy="3880773"/>
          </a:xfrm>
        </p:spPr>
        <p:txBody>
          <a:bodyPr/>
          <a:lstStyle/>
          <a:p>
            <a:pPr lvl="0"/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/>
              <a:t>Accounts for and weights RMR acquisitions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Accounts for timing of acquired RMR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/>
              <a:t>Accounts for rapid internal growth and the timing thereof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/>
              <a:t>Similar to many lending/equity institution’s preferred calculation.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6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14431" y="992990"/>
            <a:ext cx="8596668" cy="1320800"/>
          </a:xfrm>
        </p:spPr>
        <p:txBody>
          <a:bodyPr>
            <a:normAutofit/>
          </a:bodyPr>
          <a:lstStyle/>
          <a:p>
            <a:r>
              <a:rPr lang="en-US" sz="3800" dirty="0"/>
              <a:t>The Geography of Attrition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423230" y="2016247"/>
            <a:ext cx="7742766" cy="31035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Amasis MT Pro Black" panose="02040A04050005020304" pitchFamily="18" charset="0"/>
              </a:rPr>
              <a:t>NE/Mid Atlantic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Amasis MT Pro Black" panose="02040A04050005020304" pitchFamily="18" charset="0"/>
              </a:rPr>
              <a:t>Southeast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Amasis MT Pro Black" panose="02040A04050005020304" pitchFamily="18" charset="0"/>
              </a:rPr>
              <a:t>Midwest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Amasis MT Pro Black" panose="02040A04050005020304" pitchFamily="18" charset="0"/>
              </a:rPr>
              <a:t>Southwest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Amasis MT Pro Black" panose="02040A04050005020304" pitchFamily="18" charset="0"/>
              </a:rPr>
              <a:t>West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Amasis MT Pro Black" panose="02040A04050005020304" pitchFamily="18" charset="0"/>
              </a:rPr>
              <a:t>International 		</a:t>
            </a:r>
            <a:r>
              <a:rPr lang="en-US" dirty="0">
                <a:latin typeface="Amasis MT Pro Black" panose="02040A040500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86666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8710" y="452718"/>
            <a:ext cx="7055380" cy="140053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Table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10" y="570335"/>
            <a:ext cx="11094180" cy="5717330"/>
          </a:xfrm>
          <a:effectLst>
            <a:glow rad="5461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7180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74" y="416234"/>
            <a:ext cx="11214100" cy="590931"/>
          </a:xfrm>
        </p:spPr>
        <p:txBody>
          <a:bodyPr>
            <a:noAutofit/>
          </a:bodyPr>
          <a:lstStyle/>
          <a:p>
            <a:r>
              <a:rPr lang="en-US" dirty="0"/>
              <a:t>Annual Trend Dollars of RMR*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010734"/>
              </p:ext>
            </p:extLst>
          </p:nvPr>
        </p:nvGraphicFramePr>
        <p:xfrm>
          <a:off x="596348" y="1578182"/>
          <a:ext cx="10820953" cy="4272653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213140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656131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2213140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65613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2213140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656131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221314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1037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Region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2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Northeast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105,525,041</a:t>
                      </a:r>
                      <a:endParaRPr lang="en-US" sz="2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107,624,648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123,111,156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2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Southeast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202,121,819</a:t>
                      </a:r>
                      <a:endParaRPr lang="en-US" sz="2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205,684,331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224,956,229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2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Midwest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116,843,212</a:t>
                      </a:r>
                      <a:endParaRPr lang="en-US" sz="2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118,450,840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129,069,346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2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Southwest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98,181,551</a:t>
                      </a:r>
                      <a:endParaRPr lang="en-US" sz="2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99,258,428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110,997,455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52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136,620,587</a:t>
                      </a:r>
                      <a:endParaRPr lang="en-US" sz="2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138,915,926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153,938,732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52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International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35,047,452</a:t>
                      </a:r>
                      <a:endParaRPr lang="en-US" sz="22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33,855,680</a:t>
                      </a:r>
                      <a:r>
                        <a:rPr lang="en-US" sz="2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masis MT Pro Black" panose="02040A040500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42,050,549</a:t>
                      </a:r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52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694,339,662</a:t>
                      </a:r>
                      <a:endParaRPr lang="en-US" sz="2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703,789,853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masis MT Pro Black" panose="02040A04050005020304" pitchFamily="18" charset="0"/>
                          <a:cs typeface="Arial" panose="020B0604020202020204" pitchFamily="34" charset="0"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masis MT Pro Black" panose="02040A040500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784,123,467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1875394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27E1FD-9B10-48A0-A511-65489E98EA11}"/>
              </a:ext>
            </a:extLst>
          </p:cNvPr>
          <p:cNvSpPr txBox="1"/>
          <p:nvPr/>
        </p:nvSpPr>
        <p:spPr>
          <a:xfrm flipH="1">
            <a:off x="320948" y="6134023"/>
            <a:ext cx="420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*Recurring Monthly Revenue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9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Custom 2">
      <a:majorFont>
        <a:latin typeface="Amasis MT Pro Black"/>
        <a:ea typeface=""/>
        <a:cs typeface=""/>
      </a:majorFont>
      <a:minorFont>
        <a:latin typeface="Amasis MT Pro Black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16682</TotalTime>
  <Words>1245</Words>
  <Application>Microsoft Office PowerPoint</Application>
  <PresentationFormat>Widescreen</PresentationFormat>
  <Paragraphs>522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Amasis MT Pro</vt:lpstr>
      <vt:lpstr>Amasis MT Pro Black</vt:lpstr>
      <vt:lpstr>Arial</vt:lpstr>
      <vt:lpstr>Arial Black</vt:lpstr>
      <vt:lpstr>Arial Unicode MS</vt:lpstr>
      <vt:lpstr>Calibri</vt:lpstr>
      <vt:lpstr>Century Gothic</vt:lpstr>
      <vt:lpstr>Wingdings</vt:lpstr>
      <vt:lpstr>Wingdings 3</vt:lpstr>
      <vt:lpstr>Facet</vt:lpstr>
      <vt:lpstr>Attrition Measurement Update 2021</vt:lpstr>
      <vt:lpstr>PowerPoint Presentation</vt:lpstr>
      <vt:lpstr>Defining Attrition</vt:lpstr>
      <vt:lpstr>Defining Attrition</vt:lpstr>
      <vt:lpstr>Attrition Measurement Methodology</vt:lpstr>
      <vt:lpstr>Benefits of Weighted Ending RMR Method</vt:lpstr>
      <vt:lpstr>The Geography of Attrition</vt:lpstr>
      <vt:lpstr> </vt:lpstr>
      <vt:lpstr>Annual Trend Dollars of RMR*</vt:lpstr>
      <vt:lpstr>Annual Trend Dollars of RMR*</vt:lpstr>
      <vt:lpstr>Annual Trend Dollars of RMR</vt:lpstr>
      <vt:lpstr>Annual Trend Dollars of RMR</vt:lpstr>
      <vt:lpstr>Attrition Update through Year End 2021</vt:lpstr>
      <vt:lpstr>Attrition Update through Year End 2021</vt:lpstr>
      <vt:lpstr>Net Attrition by Company Size 10 Year Profile</vt:lpstr>
      <vt:lpstr>Attrition Update through Year End 2021</vt:lpstr>
      <vt:lpstr>Net Attrition by Origination Source 10 Year Profile</vt:lpstr>
      <vt:lpstr>Attrition Update through Year End 2021</vt:lpstr>
      <vt:lpstr>PowerPoint Presentation</vt:lpstr>
      <vt:lpstr>Reason Code Analysis</vt:lpstr>
      <vt:lpstr>Top Reasons for Attrition </vt:lpstr>
      <vt:lpstr>Net Attrition by Reason Code - Top 5 Reasons </vt:lpstr>
      <vt:lpstr>Attrition Comparison 500+ Co Size 2009/10 – 20/21</vt:lpstr>
      <vt:lpstr> Attrition Analytics</vt:lpstr>
      <vt:lpstr>PERS Attrition Profile</vt:lpstr>
      <vt:lpstr>PERS Attrition Reasons Comparison </vt:lpstr>
      <vt:lpstr>Attrition Best Practices Gathering</vt:lpstr>
      <vt:lpstr>TRG Maintains Full Confidentiality of Participant’s Figures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McGuire</dc:creator>
  <cp:lastModifiedBy>John Brady</cp:lastModifiedBy>
  <cp:revision>44</cp:revision>
  <dcterms:created xsi:type="dcterms:W3CDTF">2021-03-24T20:08:21Z</dcterms:created>
  <dcterms:modified xsi:type="dcterms:W3CDTF">2022-10-28T22:06:50Z</dcterms:modified>
</cp:coreProperties>
</file>